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936" r:id="rId2"/>
    <p:sldId id="895" r:id="rId3"/>
    <p:sldId id="896" r:id="rId4"/>
    <p:sldId id="897" r:id="rId5"/>
    <p:sldId id="902" r:id="rId6"/>
    <p:sldId id="903" r:id="rId7"/>
    <p:sldId id="904" r:id="rId8"/>
    <p:sldId id="905" r:id="rId9"/>
    <p:sldId id="916" r:id="rId10"/>
    <p:sldId id="908" r:id="rId11"/>
    <p:sldId id="907" r:id="rId12"/>
    <p:sldId id="583" r:id="rId13"/>
    <p:sldId id="584" r:id="rId14"/>
    <p:sldId id="910" r:id="rId15"/>
    <p:sldId id="909" r:id="rId16"/>
    <p:sldId id="900" r:id="rId17"/>
    <p:sldId id="911" r:id="rId18"/>
    <p:sldId id="912" r:id="rId19"/>
    <p:sldId id="918" r:id="rId20"/>
    <p:sldId id="913" r:id="rId21"/>
    <p:sldId id="919" r:id="rId22"/>
    <p:sldId id="914" r:id="rId23"/>
    <p:sldId id="898" r:id="rId24"/>
    <p:sldId id="915" r:id="rId25"/>
    <p:sldId id="917" r:id="rId26"/>
    <p:sldId id="894" r:id="rId27"/>
    <p:sldId id="551" r:id="rId28"/>
    <p:sldId id="552" r:id="rId29"/>
    <p:sldId id="553" r:id="rId30"/>
    <p:sldId id="920" r:id="rId31"/>
    <p:sldId id="921" r:id="rId32"/>
    <p:sldId id="582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62" r:id="rId42"/>
    <p:sldId id="563" r:id="rId43"/>
    <p:sldId id="564" r:id="rId44"/>
    <p:sldId id="565" r:id="rId45"/>
    <p:sldId id="566" r:id="rId46"/>
    <p:sldId id="567" r:id="rId47"/>
    <p:sldId id="568" r:id="rId48"/>
    <p:sldId id="569" r:id="rId49"/>
    <p:sldId id="922" r:id="rId50"/>
    <p:sldId id="927" r:id="rId51"/>
    <p:sldId id="923" r:id="rId52"/>
    <p:sldId id="926" r:id="rId53"/>
    <p:sldId id="935" r:id="rId54"/>
    <p:sldId id="924" r:id="rId55"/>
    <p:sldId id="925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906" r:id="rId64"/>
    <p:sldId id="933" r:id="rId65"/>
    <p:sldId id="293" r:id="rId66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132DDD3-DF59-4A4F-81DC-0CDBC712157B}">
          <p14:sldIdLst>
            <p14:sldId id="936"/>
            <p14:sldId id="895"/>
            <p14:sldId id="896"/>
            <p14:sldId id="897"/>
            <p14:sldId id="902"/>
            <p14:sldId id="903"/>
            <p14:sldId id="904"/>
            <p14:sldId id="905"/>
            <p14:sldId id="916"/>
            <p14:sldId id="908"/>
            <p14:sldId id="907"/>
            <p14:sldId id="583"/>
            <p14:sldId id="584"/>
            <p14:sldId id="910"/>
            <p14:sldId id="909"/>
          </p14:sldIdLst>
        </p14:section>
        <p14:section name="Abschnitt ohne Titel" id="{FB426DB9-1395-1E46-AD21-13552D9F8E8E}">
          <p14:sldIdLst>
            <p14:sldId id="900"/>
            <p14:sldId id="911"/>
            <p14:sldId id="912"/>
            <p14:sldId id="918"/>
            <p14:sldId id="913"/>
            <p14:sldId id="919"/>
            <p14:sldId id="914"/>
            <p14:sldId id="898"/>
            <p14:sldId id="915"/>
            <p14:sldId id="917"/>
            <p14:sldId id="894"/>
            <p14:sldId id="551"/>
            <p14:sldId id="552"/>
            <p14:sldId id="553"/>
            <p14:sldId id="920"/>
            <p14:sldId id="921"/>
            <p14:sldId id="582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922"/>
            <p14:sldId id="927"/>
            <p14:sldId id="923"/>
            <p14:sldId id="926"/>
            <p14:sldId id="935"/>
            <p14:sldId id="924"/>
            <p14:sldId id="925"/>
            <p14:sldId id="570"/>
            <p14:sldId id="571"/>
            <p14:sldId id="572"/>
            <p14:sldId id="573"/>
            <p14:sldId id="574"/>
            <p14:sldId id="575"/>
            <p14:sldId id="576"/>
            <p14:sldId id="906"/>
            <p14:sldId id="933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4152"/>
    <a:srgbClr val="C64747"/>
    <a:srgbClr val="EBCFD1"/>
    <a:srgbClr val="EE566C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22" autoAdjust="0"/>
    <p:restoredTop sz="80978" autoAdjust="0"/>
  </p:normalViewPr>
  <p:slideViewPr>
    <p:cSldViewPr snapToGrid="0">
      <p:cViewPr varScale="1">
        <p:scale>
          <a:sx n="85" d="100"/>
          <a:sy n="85" d="100"/>
        </p:scale>
        <p:origin x="432" y="168"/>
      </p:cViewPr>
      <p:guideLst>
        <p:guide pos="294"/>
        <p:guide orient="horz" pos="1800"/>
      </p:guideLst>
    </p:cSldViewPr>
  </p:slideViewPr>
  <p:outlineViewPr>
    <p:cViewPr>
      <p:scale>
        <a:sx n="33" d="100"/>
        <a:sy n="33" d="100"/>
      </p:scale>
      <p:origin x="0" y="-68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4CBB1703-F92C-A744-AFAC-E0A792088EA2}" type="datetime1">
              <a:rPr lang="de-DE" sz="800" smtClean="0"/>
              <a:t>28.04.24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4E90DFB-04B6-8E4B-B95C-E6D88FD1921E}" type="datetime1">
              <a:rPr lang="de-DE" smtClean="0"/>
              <a:t>28.04.24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58D34B-531B-FF41-9BAD-E8A1D140038E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4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$3$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$X,Y,Z$,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 3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$P(X,Y,Z)$\\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$P(X)=\Sigma_{Y,Z}P(X,Y,Z)$\\</a:t>
            </a:r>
          </a:p>
          <a:p>
            <a:pPr marL="0" indent="0">
              <a:buNone/>
            </a:pP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{P(X,Y,Z)}{P(Y,Z)}$\\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$X$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conditionally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$Y$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$Z$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 = P(X|Z)$\\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F53EA21-331F-6F48-8EEA-7BC3E0DD5292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7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c|o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)=P(c|x_1,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{P(c,x_1,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)}{P(x_1,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{P(c,x_1,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)}{P(x_1,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{P(c,x_1,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)}{P(x_1,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_{m-2}|x_{m-1},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\\[2ex]</a:t>
            </a:r>
          </a:p>
          <a:p>
            <a:pPr marL="0" indent="0">
              <a:buNone/>
            </a:pPr>
            <a:b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EDE7CB-9D46-C540-8499-BB7FBE6B16CB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$P(c|x_1,\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_{m-2}|x_{m-1},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_{m-3}|x_{m-2},x_{m-1},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P(x_{m-2}|x_{m-1},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\\[1ex]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C9B7C1-560B-874F-9679-1A358471E52C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96691-5FDB-BE4F-9306-AC8C420D3953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4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$P(a\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int_a^bp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(x)dx\in [0,1]$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$F(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)=P(x\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p(x)dx\in [0,1] 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}F(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)=1$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80975" indent="-180975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4A0462-B95A-344E-9D77-2AD5BBE68BE0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7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{N}(x|\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,\sigma^2)=p(x|\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,\sigma^2)=\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)^2}$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4CF3DE-9A4A-FE49-B2D7-7C78381C1CD5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4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{N}(x|\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,\Sigma)=\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\Sigma}}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{x-\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)^T{\Sigma}\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({x-\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)}$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0F643F-F79D-1843-8791-D2653074E06F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0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24CDB16-62C9-DF49-88A3-40CA6C36D4B7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1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C8AF0B-0D1A-1648-971A-FA85F68EDCC8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8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F982AC-595F-1845-BF77-2DE029CF159B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1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F03265-1EE5-CE48-AA36-1EC04B23CE65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2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P(D|H=2)=0\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)^5}{0}\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F64E0B-D0D2-BE4E-B52A-7D6E356D15AC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2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P(D|H=2)=0\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)^5}{0}\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AAB203D-39CB-D345-859E-F796B2BDB740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P(D|H=2)=1\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056C6-AD96-7C43-BD7D-3793A4DD02B2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P(D|H=2)=1\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BDBAAA2-5FA7-4346-B710-32BB951A3831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)^10\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P(D|H=2)=1\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{1}{1024}}{1}\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A17E70-8C11-4D49-AF47-E4CA5555072C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$3$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$X,Y,Z$,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 3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$P(X,Y,Z)$\\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$P(X)=\Sigma_{Y,Z}P(X,Y,Z)$\\</a:t>
            </a:r>
          </a:p>
          <a:p>
            <a:pPr marL="0" indent="0">
              <a:buNone/>
            </a:pP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{P(X,Y,Z)}{P(Y,Z)}$\\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$X$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conditionally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$Y$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$Z$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 = P(X|Z)$\\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F2190CA-366B-8F4F-BE3B-BBFA5E43B1B2}" type="datetime1">
              <a:rPr lang="de-DE" smtClean="0"/>
              <a:t>28.04.24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7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3960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057275"/>
            <a:ext cx="3996512" cy="4176712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57275"/>
            <a:ext cx="404371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361074"/>
            <a:ext cx="4043710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057275"/>
            <a:ext cx="3996512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361074"/>
            <a:ext cx="3996512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181987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43887" cy="27829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86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057275"/>
            <a:ext cx="323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057275"/>
            <a:ext cx="2664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24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063661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063661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57322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46708"/>
            <a:ext cx="68942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06513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5787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065133"/>
            <a:ext cx="6568090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57631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57879"/>
            <a:ext cx="6568090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5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6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684B87-C1DC-FD46-AEB2-BFC9918E53F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E-Mail 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Telefon 	+49 (0) 711 685-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Universität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1862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25295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5915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9505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4463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486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35840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84504" y="5518994"/>
            <a:ext cx="307976" cy="1231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FF9E5C-6635-B34C-AAD0-B82EFCB7B5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6" name="Foliennummernplatzhalter 8">
            <a:extLst>
              <a:ext uri="{FF2B5EF4-FFF2-40B4-BE49-F238E27FC236}">
                <a16:creationId xmlns:a16="http://schemas.microsoft.com/office/drawing/2014/main" id="{9CA946FD-5314-B140-B0D4-33E76329AE60}"/>
              </a:ext>
            </a:extLst>
          </p:cNvPr>
          <p:cNvSpPr txBox="1">
            <a:spLocks/>
          </p:cNvSpPr>
          <p:nvPr userDrawn="1"/>
        </p:nvSpPr>
        <p:spPr>
          <a:xfrm>
            <a:off x="7885134" y="5523195"/>
            <a:ext cx="532355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30.04.20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251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4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4" y="259370"/>
            <a:ext cx="8245475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63232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29.4.2024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  <p:sldLayoutId id="2147483701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uni-stuttgart.d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xkcd.com/1132/" TargetMode="Externa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hyperlink" Target="https://www.programming-idioms.org/idiom/27/create-a-3-dimensional-array/452/rust" TargetMode="Externa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s://www.programming-idioms.org/idiom/27/create-a-3-dimensional-array/452/rust" TargetMode="Externa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emf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Inference&amp;oldid=953649900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5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7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23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28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30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7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5.png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KI –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  <a:p>
            <a:r>
              <a:rPr lang="de-DE" dirty="0" err="1"/>
              <a:t>Analytic</a:t>
            </a:r>
            <a:r>
              <a:rPr lang="de-DE" dirty="0"/>
              <a:t> Computing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88207" y="1618407"/>
            <a:ext cx="7979616" cy="2712640"/>
          </a:xfrm>
        </p:spPr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3 </a:t>
            </a:r>
            <a:r>
              <a:rPr lang="de-DE" dirty="0" err="1"/>
              <a:t>Bayesian</a:t>
            </a:r>
            <a:r>
              <a:rPr lang="de-DE" dirty="0"/>
              <a:t> Classification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398661" y="2754119"/>
            <a:ext cx="5474192" cy="566327"/>
          </a:xfrm>
        </p:spPr>
        <p:txBody>
          <a:bodyPr/>
          <a:lstStyle/>
          <a:p>
            <a:r>
              <a:rPr lang="de-DE" sz="1800" dirty="0"/>
              <a:t>Prof. Dr. Steffen Staab</a:t>
            </a:r>
          </a:p>
          <a:p>
            <a:r>
              <a:rPr lang="de-DE" sz="1800" dirty="0" err="1"/>
              <a:t>Nadeen</a:t>
            </a:r>
            <a:r>
              <a:rPr lang="de-DE" sz="1800" dirty="0"/>
              <a:t> </a:t>
            </a:r>
            <a:r>
              <a:rPr lang="de-DE" sz="1800" dirty="0" err="1"/>
              <a:t>Fatallah</a:t>
            </a:r>
            <a:r>
              <a:rPr lang="de-DE" sz="1800" dirty="0"/>
              <a:t>		Osama Mohamed</a:t>
            </a:r>
          </a:p>
          <a:p>
            <a:r>
              <a:rPr lang="de-DE" sz="1800" dirty="0"/>
              <a:t>Daniel Frank			Yi Wang</a:t>
            </a:r>
            <a:br>
              <a:rPr lang="de-DE" sz="1800" dirty="0"/>
            </a:br>
            <a:r>
              <a:rPr lang="de-DE" sz="1800" dirty="0"/>
              <a:t>Akram Sadat Hosseini	Tim Schneider</a:t>
            </a:r>
          </a:p>
          <a:p>
            <a:r>
              <a:rPr lang="de-DE" sz="1800" dirty="0"/>
              <a:t>Rodrigo Lopez		</a:t>
            </a:r>
          </a:p>
          <a:p>
            <a:endParaRPr lang="de-DE" sz="1800" dirty="0"/>
          </a:p>
          <a:p>
            <a:r>
              <a:rPr lang="de-DE" sz="1800" dirty="0">
                <a:solidFill>
                  <a:schemeClr val="tx2"/>
                </a:solidFill>
                <a:hlinkClick r:id="rId3"/>
              </a:rPr>
              <a:t>https://www.ki.uni-stuttgart.de/</a:t>
            </a:r>
            <a:endParaRPr lang="de-DE" sz="1800" dirty="0">
              <a:solidFill>
                <a:schemeClr val="tx2"/>
              </a:solidFill>
            </a:endParaRPr>
          </a:p>
          <a:p>
            <a:endParaRPr lang="de-DE" sz="1800" dirty="0">
              <a:solidFill>
                <a:schemeClr val="tx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F33084-15CF-6A46-9187-891A3B8C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985" y="5165574"/>
            <a:ext cx="1349006" cy="471081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B9AB0EC-0BFB-1A4F-916D-C900583EE7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4" name="Bildplatzhalter 2">
            <a:extLst>
              <a:ext uri="{FF2B5EF4-FFF2-40B4-BE49-F238E27FC236}">
                <a16:creationId xmlns:a16="http://schemas.microsoft.com/office/drawing/2014/main" id="{6F9314D9-B995-7148-84DE-9C54FB877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143" b="19143"/>
          <a:stretch>
            <a:fillRect/>
          </a:stretch>
        </p:blipFill>
        <p:spPr>
          <a:xfrm>
            <a:off x="7503068" y="1688660"/>
            <a:ext cx="1349006" cy="1348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49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355841E-8C48-B547-8900-C5927378E3BE}"/>
              </a:ext>
            </a:extLst>
          </p:cNvPr>
          <p:cNvSpPr/>
          <p:nvPr/>
        </p:nvSpPr>
        <p:spPr>
          <a:xfrm>
            <a:off x="4806372" y="3405603"/>
            <a:ext cx="834160" cy="28720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Definitions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Joint </a:t>
                </a:r>
                <a:r>
                  <a:rPr lang="de-DE" dirty="0" err="1"/>
                  <a:t>distribution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Marginal </a:t>
                </a:r>
                <a:r>
                  <a:rPr lang="de-DE" dirty="0" err="1"/>
                  <a:t>distribution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Conditional</a:t>
                </a:r>
                <a:r>
                  <a:rPr lang="de-DE" dirty="0"/>
                  <a:t>: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The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normalized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6C6F50-157C-1D49-A264-8E3D2564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7" y="3084945"/>
            <a:ext cx="2721264" cy="320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E2D0BE-EC17-8A48-A278-AF287BA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2698750"/>
            <a:ext cx="1079500" cy="3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160EE8-F19E-7347-A6AC-2A7CF0FA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527" y="3447842"/>
            <a:ext cx="2362200" cy="482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26135F-E3D8-2348-8592-835824E2D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027" y="4326962"/>
            <a:ext cx="2743200" cy="317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D857F1C-9BE3-3340-8D44-43E4CA09344D}"/>
              </a:ext>
            </a:extLst>
          </p:cNvPr>
          <p:cNvSpPr/>
          <p:nvPr/>
        </p:nvSpPr>
        <p:spPr>
          <a:xfrm>
            <a:off x="7819159" y="2036619"/>
            <a:ext cx="452005" cy="1496290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F4DEE8-9F1C-E747-B583-D7E00F95D8B2}"/>
              </a:ext>
            </a:extLst>
          </p:cNvPr>
          <p:cNvSpPr/>
          <p:nvPr/>
        </p:nvSpPr>
        <p:spPr>
          <a:xfrm>
            <a:off x="7819159" y="2509405"/>
            <a:ext cx="452005" cy="50684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E5B7B99-2EDA-4648-B045-408A493AC846}"/>
              </a:ext>
            </a:extLst>
          </p:cNvPr>
          <p:cNvSpPr/>
          <p:nvPr/>
        </p:nvSpPr>
        <p:spPr>
          <a:xfrm>
            <a:off x="4914322" y="3678751"/>
            <a:ext cx="603251" cy="301270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074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Definitions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Joint </a:t>
                </a:r>
                <a:r>
                  <a:rPr lang="de-DE" dirty="0" err="1"/>
                  <a:t>distribution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Marginal </a:t>
                </a:r>
                <a:r>
                  <a:rPr lang="de-DE" dirty="0" err="1"/>
                  <a:t>distribution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Conditional</a:t>
                </a:r>
                <a:r>
                  <a:rPr lang="de-DE" dirty="0"/>
                  <a:t>: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The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normalized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X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Y </a:t>
                </a:r>
                <a:r>
                  <a:rPr lang="de-DE" dirty="0" err="1"/>
                  <a:t>iff</a:t>
                </a:r>
                <a:r>
                  <a:rPr lang="de-DE" dirty="0"/>
                  <a:t>:    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6C6F50-157C-1D49-A264-8E3D2564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7" y="3084945"/>
            <a:ext cx="2721264" cy="320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E2D0BE-EC17-8A48-A278-AF287BA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2698750"/>
            <a:ext cx="1079500" cy="3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160EE8-F19E-7347-A6AC-2A7CF0FA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527" y="3447842"/>
            <a:ext cx="2362200" cy="482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26135F-E3D8-2348-8592-835824E2D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027" y="4326962"/>
            <a:ext cx="2743200" cy="317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2ABC09-02E7-DF42-ACA0-6F88BDD93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027" y="4723482"/>
            <a:ext cx="2197100" cy="317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77AD8649-3AAC-9D40-A78C-640319AD90D3}"/>
              </a:ext>
            </a:extLst>
          </p:cNvPr>
          <p:cNvSpPr/>
          <p:nvPr/>
        </p:nvSpPr>
        <p:spPr>
          <a:xfrm>
            <a:off x="6298611" y="308305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E460F9F-1A11-754B-9BB5-3CC0D31F2146}"/>
              </a:ext>
            </a:extLst>
          </p:cNvPr>
          <p:cNvSpPr/>
          <p:nvPr/>
        </p:nvSpPr>
        <p:spPr>
          <a:xfrm>
            <a:off x="6296882" y="206779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9B26E28-AF9A-2541-8D3D-0CDA49B9DDDF}"/>
              </a:ext>
            </a:extLst>
          </p:cNvPr>
          <p:cNvSpPr txBox="1"/>
          <p:nvPr/>
        </p:nvSpPr>
        <p:spPr>
          <a:xfrm>
            <a:off x="7742666" y="4057513"/>
            <a:ext cx="1146060" cy="115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identical</a:t>
            </a:r>
            <a:r>
              <a:rPr lang="de-DE" sz="1600" dirty="0"/>
              <a:t> </a:t>
            </a:r>
            <a:r>
              <a:rPr lang="de-DE" sz="1600" dirty="0" err="1"/>
              <a:t>colors</a:t>
            </a:r>
            <a:r>
              <a:rPr lang="de-DE" sz="1600" dirty="0"/>
              <a:t> stand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identical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endParaRPr lang="de-DE" sz="1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67A3E61-201B-D947-8046-B3C3C52B3AEA}"/>
              </a:ext>
            </a:extLst>
          </p:cNvPr>
          <p:cNvSpPr/>
          <p:nvPr/>
        </p:nvSpPr>
        <p:spPr>
          <a:xfrm>
            <a:off x="6802564" y="206779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7F86A75-6258-7C44-81C3-7F473BB33568}"/>
              </a:ext>
            </a:extLst>
          </p:cNvPr>
          <p:cNvSpPr/>
          <p:nvPr/>
        </p:nvSpPr>
        <p:spPr>
          <a:xfrm>
            <a:off x="7290661" y="206779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DA234E-AD19-AA4D-93B7-0550AC364BC9}"/>
              </a:ext>
            </a:extLst>
          </p:cNvPr>
          <p:cNvSpPr/>
          <p:nvPr/>
        </p:nvSpPr>
        <p:spPr>
          <a:xfrm>
            <a:off x="7790287" y="206779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88A5E5E-AC38-AA41-A1AB-DCF3D616E480}"/>
              </a:ext>
            </a:extLst>
          </p:cNvPr>
          <p:cNvSpPr/>
          <p:nvPr/>
        </p:nvSpPr>
        <p:spPr>
          <a:xfrm>
            <a:off x="8296287" y="206779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EE11844-8E35-7C4B-9DE9-250D1A57EE03}"/>
              </a:ext>
            </a:extLst>
          </p:cNvPr>
          <p:cNvSpPr/>
          <p:nvPr/>
        </p:nvSpPr>
        <p:spPr>
          <a:xfrm>
            <a:off x="6296882" y="256323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E74BC84-48D5-9D40-A85F-1DA92412C68D}"/>
              </a:ext>
            </a:extLst>
          </p:cNvPr>
          <p:cNvSpPr/>
          <p:nvPr/>
        </p:nvSpPr>
        <p:spPr>
          <a:xfrm>
            <a:off x="6802564" y="256323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4D9177F-C3ED-7C4D-9FD1-2927EF5CB3F6}"/>
              </a:ext>
            </a:extLst>
          </p:cNvPr>
          <p:cNvSpPr/>
          <p:nvPr/>
        </p:nvSpPr>
        <p:spPr>
          <a:xfrm>
            <a:off x="7290661" y="256323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ECEB7F6-615A-9841-B15F-47539E6704D2}"/>
              </a:ext>
            </a:extLst>
          </p:cNvPr>
          <p:cNvSpPr/>
          <p:nvPr/>
        </p:nvSpPr>
        <p:spPr>
          <a:xfrm>
            <a:off x="7790287" y="256323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E22727D-2514-D44C-82EE-B64C615B3165}"/>
              </a:ext>
            </a:extLst>
          </p:cNvPr>
          <p:cNvSpPr/>
          <p:nvPr/>
        </p:nvSpPr>
        <p:spPr>
          <a:xfrm>
            <a:off x="8296287" y="256323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7B2FD7D-1C80-6E42-95AF-A5C2E04BE44D}"/>
              </a:ext>
            </a:extLst>
          </p:cNvPr>
          <p:cNvSpPr/>
          <p:nvPr/>
        </p:nvSpPr>
        <p:spPr>
          <a:xfrm>
            <a:off x="6296882" y="3083049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CA9CAB0-A4A7-3E4B-BBC8-387F6C7C93B7}"/>
              </a:ext>
            </a:extLst>
          </p:cNvPr>
          <p:cNvSpPr/>
          <p:nvPr/>
        </p:nvSpPr>
        <p:spPr>
          <a:xfrm>
            <a:off x="6802564" y="3083049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F2BE454-CECC-6F43-83DA-D04BB27DF36A}"/>
              </a:ext>
            </a:extLst>
          </p:cNvPr>
          <p:cNvSpPr/>
          <p:nvPr/>
        </p:nvSpPr>
        <p:spPr>
          <a:xfrm>
            <a:off x="7290661" y="3083048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5E5FB0F-1E26-7E41-8E34-20B59256998A}"/>
              </a:ext>
            </a:extLst>
          </p:cNvPr>
          <p:cNvSpPr/>
          <p:nvPr/>
        </p:nvSpPr>
        <p:spPr>
          <a:xfrm>
            <a:off x="7790287" y="3083048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22315E-086C-A94C-96EB-F17750259F23}"/>
              </a:ext>
            </a:extLst>
          </p:cNvPr>
          <p:cNvSpPr/>
          <p:nvPr/>
        </p:nvSpPr>
        <p:spPr>
          <a:xfrm>
            <a:off x="8296287" y="3083048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1624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731767" y="3282462"/>
            <a:ext cx="3950041" cy="2014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8426" y="372114"/>
            <a:ext cx="8245475" cy="576000"/>
          </a:xfrm>
        </p:spPr>
        <p:txBody>
          <a:bodyPr/>
          <a:lstStyle/>
          <a:p>
            <a:r>
              <a:rPr lang="en-GB" noProof="0" dirty="0"/>
              <a:t>Visualizing specific conditional events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6" y="1507727"/>
            <a:ext cx="3442589" cy="380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091562" y="1831879"/>
            <a:ext cx="3850157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yellow</a:t>
            </a:r>
            <a:r>
              <a:rPr lang="de-DE" sz="2333" dirty="0"/>
              <a:t> | </a:t>
            </a:r>
            <a:r>
              <a:rPr lang="de-DE" sz="2333" dirty="0" err="1"/>
              <a:t>red</a:t>
            </a:r>
            <a:r>
              <a:rPr lang="de-DE" sz="2333" dirty="0"/>
              <a:t>) = 4/20 = 1/5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091562" y="2497288"/>
            <a:ext cx="3600088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red</a:t>
            </a:r>
            <a:r>
              <a:rPr lang="de-DE" sz="2333" dirty="0"/>
              <a:t>| </a:t>
            </a:r>
            <a:r>
              <a:rPr lang="de-DE" sz="2333" dirty="0" err="1"/>
              <a:t>yellow</a:t>
            </a:r>
            <a:r>
              <a:rPr lang="de-DE" sz="2333" dirty="0"/>
              <a:t>) = 4/6 = 2/3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260326" y="1835887"/>
            <a:ext cx="1675940" cy="4513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333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229900" y="2493924"/>
            <a:ext cx="1440821" cy="4513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333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Rechteck 8"/>
          <p:cNvSpPr/>
          <p:nvPr/>
        </p:nvSpPr>
        <p:spPr>
          <a:xfrm>
            <a:off x="6857782" y="1041043"/>
            <a:ext cx="321972" cy="140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12" name="Rechteck 11"/>
          <p:cNvSpPr/>
          <p:nvPr/>
        </p:nvSpPr>
        <p:spPr>
          <a:xfrm>
            <a:off x="6857783" y="228865"/>
            <a:ext cx="160986" cy="186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2AEA41-3E5B-E34C-A129-3592BC7C0F74}"/>
              </a:ext>
            </a:extLst>
          </p:cNvPr>
          <p:cNvSpPr txBox="1"/>
          <p:nvPr/>
        </p:nvSpPr>
        <p:spPr>
          <a:xfrm>
            <a:off x="4091562" y="3282041"/>
            <a:ext cx="5179868" cy="704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000" dirty="0"/>
              <a:t>Can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infer</a:t>
            </a:r>
            <a:r>
              <a:rPr lang="de-DE" sz="2000" dirty="0"/>
              <a:t> </a:t>
            </a:r>
            <a:r>
              <a:rPr lang="de-DE" sz="2000" dirty="0" err="1"/>
              <a:t>something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P (</a:t>
            </a:r>
            <a:r>
              <a:rPr lang="de-DE" sz="2000" dirty="0" err="1"/>
              <a:t>red</a:t>
            </a:r>
            <a:r>
              <a:rPr lang="de-DE" sz="2000" dirty="0"/>
              <a:t>| </a:t>
            </a:r>
            <a:r>
              <a:rPr lang="de-DE" sz="2000" dirty="0" err="1"/>
              <a:t>yellow</a:t>
            </a:r>
            <a:r>
              <a:rPr lang="de-DE" sz="2000" dirty="0"/>
              <a:t>) </a:t>
            </a:r>
            <a:br>
              <a:rPr lang="de-DE" sz="2000" dirty="0"/>
            </a:b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know</a:t>
            </a:r>
            <a:r>
              <a:rPr lang="de-DE" sz="2000" dirty="0"/>
              <a:t> P (</a:t>
            </a:r>
            <a:r>
              <a:rPr lang="de-DE" sz="2000" dirty="0" err="1"/>
              <a:t>yellow</a:t>
            </a:r>
            <a:r>
              <a:rPr lang="de-DE" sz="2000" dirty="0"/>
              <a:t> | </a:t>
            </a:r>
            <a:r>
              <a:rPr lang="de-DE" sz="2000" dirty="0" err="1"/>
              <a:t>red</a:t>
            </a:r>
            <a:r>
              <a:rPr lang="de-DE" sz="2000" dirty="0"/>
              <a:t>)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30BD0-F634-BA43-B2E8-A3148C45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884143-506F-544D-947F-3CF082D1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6917ACA-A621-C246-BCEA-E4593D29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84B87-C1DC-FD46-AEB2-BFC9918E53F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1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9" grpId="0" animBg="1"/>
      <p:bldP spid="1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62000" y="1181365"/>
            <a:ext cx="7819293" cy="391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Reason for Bayes’ Theorem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5" y="1675338"/>
            <a:ext cx="2488091" cy="54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3763108" y="1935549"/>
            <a:ext cx="97301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19" y="2767672"/>
            <a:ext cx="3086962" cy="39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H="1">
            <a:off x="6223000" y="2345857"/>
            <a:ext cx="1" cy="4218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4" y="3672149"/>
            <a:ext cx="2521743" cy="66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15" y="1445254"/>
            <a:ext cx="1633733" cy="5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15" y="2044588"/>
            <a:ext cx="1610885" cy="4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Gerade Verbindung mit Pfeil 13"/>
          <p:cNvCxnSpPr/>
          <p:nvPr/>
        </p:nvCxnSpPr>
        <p:spPr>
          <a:xfrm flipH="1">
            <a:off x="6233559" y="3197825"/>
            <a:ext cx="1" cy="4218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CCBFE-3FBB-D04E-AE82-A314C9DB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E383C1-34F7-3947-8797-0A1C6760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1E77E5-BA45-8B45-8A44-B2484142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84B87-C1DC-FD46-AEB2-BFC9918E53F3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43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Can I infer something about the second, </a:t>
            </a:r>
            <a:br>
              <a:rPr lang="en-GB" noProof="0" dirty="0"/>
            </a:br>
            <a:r>
              <a:rPr lang="en-GB" noProof="0" dirty="0"/>
              <a:t>by knowing about the first?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8" y="1507727"/>
            <a:ext cx="3442589" cy="380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127934" y="1525353"/>
            <a:ext cx="3850157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yellow</a:t>
            </a:r>
            <a:r>
              <a:rPr lang="de-DE" sz="2333" dirty="0"/>
              <a:t> | </a:t>
            </a:r>
            <a:r>
              <a:rPr lang="de-DE" sz="2333" dirty="0" err="1"/>
              <a:t>red</a:t>
            </a:r>
            <a:r>
              <a:rPr lang="de-DE" sz="2333" dirty="0"/>
              <a:t>) = 4/20 = 1/5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127934" y="2190762"/>
            <a:ext cx="3600088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red</a:t>
            </a:r>
            <a:r>
              <a:rPr lang="de-DE" sz="2333" dirty="0"/>
              <a:t>| </a:t>
            </a:r>
            <a:r>
              <a:rPr lang="de-DE" sz="2333" dirty="0" err="1"/>
              <a:t>yellow</a:t>
            </a:r>
            <a:r>
              <a:rPr lang="de-DE" sz="2333" dirty="0"/>
              <a:t>) = 4/6 = 2/3</a:t>
            </a:r>
          </a:p>
        </p:txBody>
      </p:sp>
      <p:sp>
        <p:nvSpPr>
          <p:cNvPr id="9" name="Rechteck 8"/>
          <p:cNvSpPr/>
          <p:nvPr/>
        </p:nvSpPr>
        <p:spPr>
          <a:xfrm>
            <a:off x="7340957" y="1041043"/>
            <a:ext cx="321972" cy="140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12" name="Rechteck 11"/>
          <p:cNvSpPr/>
          <p:nvPr/>
        </p:nvSpPr>
        <p:spPr>
          <a:xfrm>
            <a:off x="7340958" y="228865"/>
            <a:ext cx="160986" cy="186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20D448-84A5-9649-A8A2-4B8E225E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65" y="2836573"/>
            <a:ext cx="4071400" cy="123147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3542C9-D3B6-1948-9454-CE97BE1FB93D}"/>
              </a:ext>
            </a:extLst>
          </p:cNvPr>
          <p:cNvSpPr txBox="1"/>
          <p:nvPr/>
        </p:nvSpPr>
        <p:spPr>
          <a:xfrm>
            <a:off x="4249902" y="4235865"/>
            <a:ext cx="4873322" cy="859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This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practically</a:t>
            </a:r>
            <a:r>
              <a:rPr lang="de-DE" sz="1600" dirty="0"/>
              <a:t> </a:t>
            </a:r>
            <a:r>
              <a:rPr lang="de-DE" sz="1600" dirty="0" err="1"/>
              <a:t>useful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term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hard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measure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/>
              <a:t>but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terms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easy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measure</a:t>
            </a:r>
            <a:r>
              <a:rPr lang="de-DE" sz="1600" dirty="0"/>
              <a:t>.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E57DBC23-0914-9442-9C79-D43C2725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C778A641-3753-D640-BB7D-FC72CF1B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867AD97-69F3-3646-BDAC-15F4A3F8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84B87-C1DC-FD46-AEB2-BFC9918E53F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D7C4DFE-13A5-034A-B914-369CEA020B6A}"/>
              </a:ext>
            </a:extLst>
          </p:cNvPr>
          <p:cNvSpPr/>
          <p:nvPr/>
        </p:nvSpPr>
        <p:spPr>
          <a:xfrm>
            <a:off x="7019059" y="3377045"/>
            <a:ext cx="1553441" cy="75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57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DDA6DDA-ECBC-C14F-BA49-D130774B3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65E2F0-8E1E-EE40-8821-EC349B41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8C2243-09CC-4547-91AE-08138568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0DC394E-0896-BD49-A3F1-7D25D68E8E8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algn="ctr"/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of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often</a:t>
            </a:r>
            <a:r>
              <a:rPr lang="de-DE" dirty="0"/>
              <a:t> non-</a:t>
            </a:r>
            <a:r>
              <a:rPr lang="de-DE" dirty="0" err="1"/>
              <a:t>atomic</a:t>
            </a:r>
            <a:r>
              <a:rPr lang="de-DE" dirty="0"/>
              <a:t>) </a:t>
            </a:r>
            <a:r>
              <a:rPr lang="de-DE" dirty="0" err="1"/>
              <a:t>events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2D2919-2249-954A-B148-7C4E1D9E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Bayes</a:t>
            </a:r>
            <a:r>
              <a:rPr lang="de-DE" dirty="0"/>
              <a:t>‘ Theorem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21B4DE-32C1-3D47-A4E7-6CAF0554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622" y="3932569"/>
            <a:ext cx="3619500" cy="533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40FF43D-9309-3F4A-A6A3-571EFC23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37" y="1851992"/>
            <a:ext cx="2819978" cy="60029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81A52B-F2FA-B040-AA76-85A7C0A8B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1911553"/>
            <a:ext cx="2479964" cy="507802"/>
          </a:xfrm>
          <a:prstGeom prst="rect">
            <a:avLst/>
          </a:prstGeom>
        </p:spPr>
      </p:pic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0B1C1852-0650-EE4A-A393-B12D0E7F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72556F-ADC4-8A4A-BABD-1629D81A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/>
              <a:t>Frequentist</a:t>
            </a:r>
            <a:r>
              <a:rPr lang="de-DE" sz="2000" dirty="0"/>
              <a:t> </a:t>
            </a:r>
            <a:r>
              <a:rPr lang="de-DE" sz="2000" dirty="0" err="1"/>
              <a:t>probabilities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defined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an infinite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  <a:p>
            <a:r>
              <a:rPr lang="de-DE" sz="2000" dirty="0" err="1"/>
              <a:t>Example</a:t>
            </a:r>
            <a:r>
              <a:rPr lang="de-DE" sz="2000" dirty="0"/>
              <a:t>: “The </a:t>
            </a:r>
            <a:r>
              <a:rPr lang="de-DE" sz="2000" dirty="0" err="1"/>
              <a:t>probability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</a:t>
            </a:r>
            <a:r>
              <a:rPr lang="de-DE" sz="2000" dirty="0" err="1"/>
              <a:t>particular</a:t>
            </a:r>
            <a:r>
              <a:rPr lang="de-DE" sz="2000" dirty="0"/>
              <a:t> </a:t>
            </a:r>
            <a:r>
              <a:rPr lang="de-DE" sz="2000" dirty="0" err="1"/>
              <a:t>coin</a:t>
            </a:r>
            <a:r>
              <a:rPr lang="de-DE" sz="2000" dirty="0"/>
              <a:t> </a:t>
            </a:r>
            <a:r>
              <a:rPr lang="de-DE" sz="2000" dirty="0" err="1"/>
              <a:t>landing</a:t>
            </a:r>
            <a:r>
              <a:rPr lang="de-DE" sz="2000" dirty="0"/>
              <a:t> </a:t>
            </a:r>
            <a:r>
              <a:rPr lang="de-DE" sz="2000" dirty="0" err="1"/>
              <a:t>heads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0.43”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err="1"/>
              <a:t>Bayesian</a:t>
            </a:r>
            <a:r>
              <a:rPr lang="de-DE" sz="2000" dirty="0"/>
              <a:t> (</a:t>
            </a:r>
            <a:r>
              <a:rPr lang="de-DE" sz="2000" dirty="0" err="1"/>
              <a:t>subjective</a:t>
            </a:r>
            <a:r>
              <a:rPr lang="de-DE" sz="2000" dirty="0"/>
              <a:t>) </a:t>
            </a:r>
            <a:r>
              <a:rPr lang="de-DE" sz="2000" dirty="0" err="1"/>
              <a:t>probabilities</a:t>
            </a:r>
            <a:r>
              <a:rPr lang="de-DE" sz="2000" dirty="0"/>
              <a:t> </a:t>
            </a:r>
            <a:r>
              <a:rPr lang="de-DE" sz="2000" dirty="0" err="1"/>
              <a:t>quantify</a:t>
            </a:r>
            <a:r>
              <a:rPr lang="de-DE" sz="2000" dirty="0"/>
              <a:t> </a:t>
            </a:r>
            <a:r>
              <a:rPr lang="de-DE" sz="2000" dirty="0" err="1"/>
              <a:t>degrees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belief</a:t>
            </a:r>
          </a:p>
          <a:p>
            <a:r>
              <a:rPr lang="de-DE" sz="2000" dirty="0" err="1"/>
              <a:t>Example</a:t>
            </a:r>
            <a:r>
              <a:rPr lang="de-DE" sz="2000" dirty="0"/>
              <a:t>: “The </a:t>
            </a:r>
            <a:r>
              <a:rPr lang="de-DE" sz="2000" dirty="0" err="1"/>
              <a:t>probability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rain </a:t>
            </a:r>
            <a:r>
              <a:rPr lang="de-DE" sz="2000" dirty="0" err="1"/>
              <a:t>tomorrow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0.3” </a:t>
            </a:r>
            <a:br>
              <a:rPr lang="de-DE" sz="2000" dirty="0"/>
            </a:br>
            <a:r>
              <a:rPr lang="de-DE" sz="2000" dirty="0"/>
              <a:t>		– not </a:t>
            </a:r>
            <a:r>
              <a:rPr lang="de-DE" sz="2000" dirty="0" err="1"/>
              <a:t>possible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repeat</a:t>
            </a:r>
            <a:r>
              <a:rPr lang="de-DE" sz="2000" dirty="0"/>
              <a:t> “</a:t>
            </a:r>
            <a:r>
              <a:rPr lang="de-DE" sz="2000" dirty="0" err="1"/>
              <a:t>tomorrow</a:t>
            </a:r>
            <a:r>
              <a:rPr lang="de-DE" sz="2000" dirty="0"/>
              <a:t>”</a:t>
            </a:r>
          </a:p>
          <a:p>
            <a:endParaRPr lang="de-DE" sz="2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98B435-CDC5-F44C-91EE-4DA75FA7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925745-87C4-F641-9E3E-95233C1D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04E3ED7-D2AE-F94F-9A77-995E9F64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A19767-5DC8-AE48-80AF-332B4A2E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4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87D51E9-0384-9444-9AE2-DC5C2786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Coin</a:t>
            </a:r>
            <a:r>
              <a:rPr lang="de-DE" dirty="0"/>
              <a:t> </a:t>
            </a:r>
            <a:r>
              <a:rPr lang="de-DE" dirty="0" err="1"/>
              <a:t>flipping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hypotheses</a:t>
            </a:r>
            <a:r>
              <a:rPr lang="de-DE" dirty="0"/>
              <a:t> H=1, H=2</a:t>
            </a:r>
          </a:p>
          <a:p>
            <a:pPr lvl="1"/>
            <a:r>
              <a:rPr lang="de-DE" dirty="0"/>
              <a:t>Fair </a:t>
            </a:r>
            <a:r>
              <a:rPr lang="de-DE" dirty="0" err="1"/>
              <a:t>coin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Manipulated</a:t>
            </a:r>
            <a:r>
              <a:rPr lang="de-DE" dirty="0"/>
              <a:t>: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69176A-4CF6-9A45-9723-0A6526F5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E2C72E-48BE-384E-B152-E8BEB1CF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4C0BC8-16B7-D341-A444-87C67AA9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5541BE5-2164-5D4E-86C8-A5927099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manipulated</a:t>
            </a:r>
            <a:r>
              <a:rPr lang="de-DE" dirty="0"/>
              <a:t>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AACF18-CD66-A84D-837A-D9702ADE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531713"/>
            <a:ext cx="4982441" cy="1427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7C96A5E-5A76-4B69-B1C8-0FF587260EA5}"/>
                  </a:ext>
                </a:extLst>
              </p:cNvPr>
              <p:cNvSpPr txBox="1"/>
              <p:nvPr/>
            </p:nvSpPr>
            <p:spPr>
              <a:xfrm>
                <a:off x="2286000" y="3594841"/>
                <a:ext cx="4572000" cy="1762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de-DE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𝑒𝑎𝑑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=2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de-DE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𝑒𝑎𝑑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d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7C96A5E-5A76-4B69-B1C8-0FF587260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94841"/>
                <a:ext cx="4572000" cy="1762085"/>
              </a:xfrm>
              <a:prstGeom prst="rect">
                <a:avLst/>
              </a:prstGeom>
              <a:blipFill>
                <a:blip r:embed="rId4"/>
                <a:stretch>
                  <a:fillRect r="-4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D=HHTHT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59741E1-8212-D04E-8B06-65DBF193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5" y="897324"/>
            <a:ext cx="6018992" cy="400198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6DADF33-7FFC-4848-978B-10976ACB1615}"/>
              </a:ext>
            </a:extLst>
          </p:cNvPr>
          <p:cNvSpPr/>
          <p:nvPr/>
        </p:nvSpPr>
        <p:spPr>
          <a:xfrm>
            <a:off x="394855" y="1366403"/>
            <a:ext cx="8489372" cy="163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AA37862-6FCD-2B41-A4E7-43460FA96E52}"/>
              </a:ext>
            </a:extLst>
          </p:cNvPr>
          <p:cNvSpPr/>
          <p:nvPr/>
        </p:nvSpPr>
        <p:spPr>
          <a:xfrm>
            <a:off x="394855" y="3087830"/>
            <a:ext cx="8489372" cy="90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E93171-33CA-9C44-88BC-32ACC8E15C1A}"/>
              </a:ext>
            </a:extLst>
          </p:cNvPr>
          <p:cNvSpPr/>
          <p:nvPr/>
        </p:nvSpPr>
        <p:spPr>
          <a:xfrm>
            <a:off x="394855" y="3997034"/>
            <a:ext cx="8489372" cy="90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CB98-9705-8BE3-F081-E09C7D50D052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338766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D=HHTHT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59741E1-8212-D04E-8B06-65DBF193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5" y="897324"/>
            <a:ext cx="6018992" cy="4001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3B8A2-47D2-76BB-F18C-BF66E18BF262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399520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noProof="0" dirty="0"/>
              <a:t>Intermezzo:</a:t>
            </a:r>
            <a:br>
              <a:rPr lang="en-GB" noProof="0" dirty="0"/>
            </a:br>
            <a:r>
              <a:rPr lang="en-GB" noProof="0" dirty="0"/>
              <a:t>Discrete Probabilistic Reasoning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6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D=HHHHH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9CE5E6-AA12-9847-A2DE-621528A7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5" y="946857"/>
            <a:ext cx="5747212" cy="382128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4A13915-BB43-B843-96A8-AAE4239996F5}"/>
              </a:ext>
            </a:extLst>
          </p:cNvPr>
          <p:cNvSpPr/>
          <p:nvPr/>
        </p:nvSpPr>
        <p:spPr>
          <a:xfrm>
            <a:off x="394855" y="1787236"/>
            <a:ext cx="8489372" cy="2021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5D1585B-3735-B34A-8F9E-3DF1EFAC3B2D}"/>
              </a:ext>
            </a:extLst>
          </p:cNvPr>
          <p:cNvSpPr/>
          <p:nvPr/>
        </p:nvSpPr>
        <p:spPr>
          <a:xfrm>
            <a:off x="259773" y="3911947"/>
            <a:ext cx="8489372" cy="13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98769-9BF6-E0B4-52B9-9287DAB70B93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421933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D=HHHHH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9CE5E6-AA12-9847-A2DE-621528A7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5" y="946857"/>
            <a:ext cx="5747212" cy="3821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FBEF2-8213-719C-B55C-EC29E671F048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41802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D=HHHHHHHHHH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FB675E-5DC5-D946-9AC7-BE1D2FBFB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5" y="1000160"/>
            <a:ext cx="5666200" cy="366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81C3A-171D-2C7E-0726-CFD37A4093CE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356986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EAEFE2-0FC8-F143-A2A4-476D2F4B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C111B8-3C31-6A49-AFD5-1E1D48B7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773091-BFBC-3B4D-AD82-147AA35E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865E04-45B7-D94C-98F7-DE59A416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https://xkcd.com/1132/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5B26A7-4755-984D-BEDE-82113128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16" y="0"/>
            <a:ext cx="377238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F906F-2D29-1441-AFC8-C1FDCAC0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3322437"/>
            <a:ext cx="8243887" cy="1996563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rule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Bayes</a:t>
            </a:r>
            <a:r>
              <a:rPr lang="de-DE" sz="2000" dirty="0"/>
              <a:t>‘ </a:t>
            </a:r>
            <a:r>
              <a:rPr lang="de-DE" sz="2000" dirty="0" err="1"/>
              <a:t>theorem</a:t>
            </a:r>
            <a:r>
              <a:rPr lang="de-DE" sz="2000" dirty="0"/>
              <a:t>: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275AAE-970E-0F4F-8986-DE2C4973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9D6D2B-607B-C542-B5E2-13263CDC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4145BC-4626-484C-9275-9B1B16E8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Random Variables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127251-905F-9D45-9822-9BBC4C1A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914826"/>
            <a:ext cx="3365500" cy="29083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4AC04E-7E06-794C-89C7-2FC82AC7E1F7}"/>
              </a:ext>
            </a:extLst>
          </p:cNvPr>
          <p:cNvSpPr txBox="1"/>
          <p:nvPr/>
        </p:nvSpPr>
        <p:spPr>
          <a:xfrm rot="16200000">
            <a:off x="6433778" y="1905872"/>
            <a:ext cx="528630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800" dirty="0">
                <a:hlinkClick r:id="rId4"/>
              </a:rPr>
              <a:t>https://www.programming-idioms.org/idiom/27/create-a-3-dimensional-array/452/rust</a:t>
            </a:r>
            <a:endParaRPr lang="de-DE" sz="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0FCFFF-85C9-4743-8E14-30021DBD9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4" y="1156012"/>
            <a:ext cx="5165149" cy="18974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512A9E-B082-7848-9CB6-31D3C710D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98" y="3823126"/>
            <a:ext cx="3798921" cy="1343927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A484BC2-1210-2447-ACD0-5C9D5C98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71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F906F-2D29-1441-AFC8-C1FDCAC0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3322437"/>
            <a:ext cx="8243887" cy="1996563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rule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Bayes</a:t>
            </a:r>
            <a:r>
              <a:rPr lang="de-DE" sz="2000" dirty="0"/>
              <a:t>‘ </a:t>
            </a:r>
            <a:r>
              <a:rPr lang="de-DE" sz="2000" dirty="0" err="1"/>
              <a:t>theorem</a:t>
            </a:r>
            <a:r>
              <a:rPr lang="de-DE" sz="2000" dirty="0"/>
              <a:t>: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275AAE-970E-0F4F-8986-DE2C4973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9D6D2B-607B-C542-B5E2-13263CDC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>
                <a:extLst>
                  <a:ext uri="{FF2B5EF4-FFF2-40B4-BE49-F238E27FC236}">
                    <a16:creationId xmlns:a16="http://schemas.microsoft.com/office/drawing/2014/main" id="{D84145BC-4626-484C-9275-9B1B16E86B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de-DE" dirty="0"/>
                  <a:t> Random Variables </a:t>
                </a:r>
              </a:p>
            </p:txBody>
          </p:sp>
        </mc:Choice>
        <mc:Fallback xmlns="">
          <p:sp>
            <p:nvSpPr>
              <p:cNvPr id="5" name="Titel 4">
                <a:extLst>
                  <a:ext uri="{FF2B5EF4-FFF2-40B4-BE49-F238E27FC236}">
                    <a16:creationId xmlns:a16="http://schemas.microsoft.com/office/drawing/2014/main" id="{D84145BC-4626-484C-9275-9B1B16E86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923" t="-212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F4AC04E-7E06-794C-89C7-2FC82AC7E1F7}"/>
              </a:ext>
            </a:extLst>
          </p:cNvPr>
          <p:cNvSpPr txBox="1"/>
          <p:nvPr/>
        </p:nvSpPr>
        <p:spPr>
          <a:xfrm rot="16200000">
            <a:off x="6433778" y="1905872"/>
            <a:ext cx="528630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800" dirty="0">
                <a:hlinkClick r:id="rId5"/>
              </a:rPr>
              <a:t>https://www.programming-idioms.org/idiom/27/create-a-3-dimensional-array/452/rust</a:t>
            </a:r>
            <a:endParaRPr lang="de-DE" sz="8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AB3F1AC-656C-7E4F-A554-2CA699C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98" y="1135479"/>
            <a:ext cx="5127914" cy="1109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E0F0E1-0C4C-0349-9688-3A3CE7AE5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873" y="3877711"/>
            <a:ext cx="4035136" cy="1191897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686FFDB-1119-7C4A-A294-AD7AFCCE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AD9877-04F7-4C4E-B341-C7D6FC300E3C}"/>
              </a:ext>
            </a:extLst>
          </p:cNvPr>
          <p:cNvSpPr txBox="1"/>
          <p:nvPr/>
        </p:nvSpPr>
        <p:spPr>
          <a:xfrm>
            <a:off x="5252604" y="2083377"/>
            <a:ext cx="3304309" cy="1655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Mapping </a:t>
            </a:r>
            <a:r>
              <a:rPr lang="de-DE" sz="1600" dirty="0" err="1"/>
              <a:t>joint</a:t>
            </a:r>
            <a:r>
              <a:rPr lang="de-DE" sz="1600" dirty="0"/>
              <a:t> </a:t>
            </a:r>
            <a:r>
              <a:rPr lang="de-DE" sz="1600" dirty="0" err="1"/>
              <a:t>atomic</a:t>
            </a:r>
            <a:r>
              <a:rPr lang="de-DE" sz="1600" dirty="0"/>
              <a:t> </a:t>
            </a:r>
            <a:r>
              <a:rPr lang="de-DE" sz="1600" dirty="0" err="1"/>
              <a:t>events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probabilities</a:t>
            </a:r>
            <a:r>
              <a:rPr lang="de-DE" sz="1600" dirty="0"/>
              <a:t>.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Storing</a:t>
            </a:r>
            <a:r>
              <a:rPr lang="de-DE" sz="1600" dirty="0"/>
              <a:t> </a:t>
            </a:r>
            <a:r>
              <a:rPr lang="de-DE" sz="1600" dirty="0" err="1"/>
              <a:t>probabilities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/>
              <a:t>in an </a:t>
            </a:r>
            <a:r>
              <a:rPr lang="de-DE" sz="1600" dirty="0" err="1"/>
              <a:t>n</a:t>
            </a:r>
            <a:r>
              <a:rPr lang="de-DE" sz="1600" dirty="0"/>
              <a:t>-dimensional </a:t>
            </a:r>
            <a:r>
              <a:rPr lang="de-DE" sz="1600" dirty="0" err="1"/>
              <a:t>array</a:t>
            </a:r>
            <a:r>
              <a:rPr lang="de-DE" sz="1600" dirty="0"/>
              <a:t> (</a:t>
            </a:r>
            <a:r>
              <a:rPr lang="de-DE" sz="1600" dirty="0" err="1"/>
              <a:t>tensor</a:t>
            </a:r>
            <a:r>
              <a:rPr lang="de-DE" sz="1600" dirty="0"/>
              <a:t>)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p[...,...,...,   ,...]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55248EE1-8117-D540-A708-15640E223065}"/>
              </a:ext>
            </a:extLst>
          </p:cNvPr>
          <p:cNvSpPr/>
          <p:nvPr/>
        </p:nvSpPr>
        <p:spPr>
          <a:xfrm rot="16200000">
            <a:off x="5878898" y="3314704"/>
            <a:ext cx="176645" cy="112601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F47490-78E0-1345-8E8B-C822A532C337}"/>
              </a:ext>
            </a:extLst>
          </p:cNvPr>
          <p:cNvSpPr txBox="1"/>
          <p:nvPr/>
        </p:nvSpPr>
        <p:spPr>
          <a:xfrm>
            <a:off x="5404215" y="4016716"/>
            <a:ext cx="950768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n</a:t>
            </a:r>
            <a:r>
              <a:rPr lang="de-DE" sz="1600" dirty="0"/>
              <a:t> </a:t>
            </a:r>
            <a:r>
              <a:rPr lang="de-DE" sz="1600" dirty="0" err="1"/>
              <a:t>entries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40225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Naïve Bayes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59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Bayes’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GB" noProof="0" dirty="0"/>
                  <a:t>Probabilistic classification</a:t>
                </a:r>
              </a:p>
              <a:p>
                <a:pPr lvl="1"/>
                <a:r>
                  <a:rPr lang="en-GB" noProof="0" dirty="0"/>
                  <a:t>Estimate (soft classification)</a:t>
                </a:r>
              </a:p>
              <a:p>
                <a:pPr marL="380946" lvl="1" indent="0">
                  <a:buNone/>
                </a:pPr>
                <a:endParaRPr lang="en-GB" noProof="0" dirty="0"/>
              </a:p>
              <a:p>
                <a:pPr lvl="1"/>
                <a:r>
                  <a:rPr lang="en-GB" noProof="0" dirty="0"/>
                  <a:t>Classification (hard)</a:t>
                </a:r>
              </a:p>
              <a:p>
                <a:pPr marL="380946" lvl="1" indent="0">
                  <a:buNone/>
                </a:pPr>
                <a:endParaRPr lang="en-GB" noProof="0" dirty="0"/>
              </a:p>
              <a:p>
                <a:endParaRPr lang="en-GB" noProof="0" dirty="0"/>
              </a:p>
              <a:p>
                <a:r>
                  <a:rPr lang="en-GB" noProof="0" dirty="0"/>
                  <a:t>Bayes Theorem:</a:t>
                </a:r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endParaRPr lang="en-GB" noProof="0" dirty="0"/>
              </a:p>
              <a:p>
                <a:pPr lvl="2"/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GB" noProof="0" dirty="0"/>
                  <a:t>: Probability of the object – constant for all categories</a:t>
                </a:r>
              </a:p>
              <a:p>
                <a:pPr lvl="2"/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GB" noProof="0" dirty="0"/>
                  <a:t>: </a:t>
                </a:r>
                <a:r>
                  <a:rPr lang="en-GB" b="1" i="1" noProof="0" dirty="0"/>
                  <a:t>Prior</a:t>
                </a:r>
                <a:r>
                  <a:rPr lang="en-GB" noProof="0" dirty="0"/>
                  <a:t> probability of a category</a:t>
                </a:r>
              </a:p>
              <a:p>
                <a:pPr lvl="2"/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noProof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o|c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GB" noProof="0" dirty="0"/>
                  <a:t>: Probability to observe 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en-GB" noProof="0" dirty="0"/>
                  <a:t>in 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(</a:t>
                </a:r>
                <a:r>
                  <a:rPr lang="en-GB" b="1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Probability that observation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should be classified as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(</a:t>
                </a:r>
                <a:r>
                  <a:rPr lang="en-GB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Posterior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GB" noProof="0" dirty="0"/>
              </a:p>
              <a:p>
                <a:pPr marL="380946" lvl="1" indent="0"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2" t="-1515" b="-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 rot="20991649">
            <a:off x="7099817" y="4237817"/>
            <a:ext cx="1920213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Estimate from training data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148369"/>
              </p:ext>
            </p:extLst>
          </p:nvPr>
        </p:nvGraphicFramePr>
        <p:xfrm>
          <a:off x="3287448" y="3251216"/>
          <a:ext cx="2569104" cy="75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419040" progId="Equation.3">
                  <p:embed/>
                </p:oleObj>
              </mc:Choice>
              <mc:Fallback>
                <p:oleObj name="Equation" r:id="rId4" imgW="1409400" imgH="419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448" y="3251216"/>
                        <a:ext cx="2569104" cy="759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FDD55D-4C57-0940-8D8C-F97CF46660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2D133C-1276-0A43-9819-06FB45176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27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F01F953-A2C4-EA4F-B732-3C106831FE27}"/>
                  </a:ext>
                </a:extLst>
              </p:cNvPr>
              <p:cNvSpPr txBox="1"/>
              <p:nvPr/>
            </p:nvSpPr>
            <p:spPr>
              <a:xfrm>
                <a:off x="3675530" y="1907447"/>
                <a:ext cx="2951987" cy="519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𝑵𝑩</m:t>
                          </m:r>
                        </m:sub>
                      </m:sSub>
                      <m:d>
                        <m:d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de-DE" sz="1800" b="1" i="0" smtClean="0">
                                  <a:latin typeface="Cambria Math" panose="02040503050406030204" pitchFamily="18" charset="0"/>
                                </a:rPr>
                                <m:t>𝐚𝐫𝐠𝐦𝐚𝐱</m:t>
                              </m:r>
                            </m:e>
                            <m:lim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800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F01F953-A2C4-EA4F-B732-3C106831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30" y="1907447"/>
                <a:ext cx="2951987" cy="519309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2A76490-A144-0E4F-8475-9C97C92EE355}"/>
                  </a:ext>
                </a:extLst>
              </p:cNvPr>
              <p:cNvSpPr txBox="1"/>
              <p:nvPr/>
            </p:nvSpPr>
            <p:spPr>
              <a:xfrm>
                <a:off x="3597836" y="1326200"/>
                <a:ext cx="2951987" cy="390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𝑵𝑩𝒔𝒐𝒇𝒕</m:t>
                          </m:r>
                        </m:sub>
                      </m:sSub>
                      <m:d>
                        <m:d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fName>
                        <m:e/>
                      </m:func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800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2A76490-A144-0E4F-8475-9C97C92EE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836" y="1326200"/>
                <a:ext cx="2951987" cy="390043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0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Non-naïve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4" y="3277547"/>
            <a:ext cx="7380448" cy="1620180"/>
          </a:xfrm>
        </p:spPr>
        <p:txBody>
          <a:bodyPr>
            <a:normAutofit/>
          </a:bodyPr>
          <a:lstStyle/>
          <a:p>
            <a:r>
              <a:rPr lang="en-GB" noProof="0" dirty="0"/>
              <a:t>Attributes and class label are (interdependent) random variables</a:t>
            </a:r>
          </a:p>
          <a:p>
            <a:pPr marL="380946" lvl="1" indent="0">
              <a:buNone/>
            </a:pPr>
            <a:endParaRPr lang="en-GB" noProof="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63778" y="1099865"/>
            <a:ext cx="2868149" cy="1937655"/>
            <a:chOff x="842133" y="764704"/>
            <a:chExt cx="3441779" cy="2325186"/>
          </a:xfrm>
        </p:grpSpPr>
        <p:sp>
          <p:nvSpPr>
            <p:cNvPr id="4" name="Oval 3"/>
            <p:cNvSpPr/>
            <p:nvPr/>
          </p:nvSpPr>
          <p:spPr>
            <a:xfrm>
              <a:off x="2173205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33" b="1" dirty="0"/>
                <a:t>C</a:t>
              </a:r>
              <a:endParaRPr lang="en-GB" sz="1833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842133" y="1763077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647758" y="258589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122311" y="764704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059832" y="809252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71907" y="229426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779912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4" idx="1"/>
            </p:cNvCxnSpPr>
            <p:nvPr/>
          </p:nvCxnSpPr>
          <p:spPr>
            <a:xfrm>
              <a:off x="1552502" y="1194895"/>
              <a:ext cx="694512" cy="35039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5"/>
              <a:endCxn id="6" idx="1"/>
            </p:cNvCxnSpPr>
            <p:nvPr/>
          </p:nvCxnSpPr>
          <p:spPr>
            <a:xfrm>
              <a:off x="1272324" y="2193268"/>
              <a:ext cx="449243" cy="466431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6" idx="0"/>
              <a:endCxn id="4" idx="3"/>
            </p:cNvCxnSpPr>
            <p:nvPr/>
          </p:nvCxnSpPr>
          <p:spPr>
            <a:xfrm flipV="1">
              <a:off x="1899758" y="1901670"/>
              <a:ext cx="347256" cy="68422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1"/>
              <a:endCxn id="4" idx="5"/>
            </p:cNvCxnSpPr>
            <p:nvPr/>
          </p:nvCxnSpPr>
          <p:spPr>
            <a:xfrm flipH="1" flipV="1">
              <a:off x="2603396" y="1901670"/>
              <a:ext cx="642320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7"/>
              <a:endCxn id="10" idx="3"/>
            </p:cNvCxnSpPr>
            <p:nvPr/>
          </p:nvCxnSpPr>
          <p:spPr>
            <a:xfrm flipV="1">
              <a:off x="3602098" y="1901670"/>
              <a:ext cx="251623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4" idx="7"/>
              <a:endCxn id="8" idx="3"/>
            </p:cNvCxnSpPr>
            <p:nvPr/>
          </p:nvCxnSpPr>
          <p:spPr>
            <a:xfrm flipV="1">
              <a:off x="2603396" y="1239443"/>
              <a:ext cx="530245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0" idx="2"/>
              <a:endCxn id="4" idx="6"/>
            </p:cNvCxnSpPr>
            <p:nvPr/>
          </p:nvCxnSpPr>
          <p:spPr>
            <a:xfrm flipH="1">
              <a:off x="2677205" y="1723479"/>
              <a:ext cx="110270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" idx="1"/>
              <a:endCxn id="8" idx="5"/>
            </p:cNvCxnSpPr>
            <p:nvPr/>
          </p:nvCxnSpPr>
          <p:spPr>
            <a:xfrm flipH="1" flipV="1">
              <a:off x="3490023" y="1239443"/>
              <a:ext cx="363698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9" idx="0"/>
              <a:endCxn id="8" idx="4"/>
            </p:cNvCxnSpPr>
            <p:nvPr/>
          </p:nvCxnSpPr>
          <p:spPr>
            <a:xfrm flipH="1" flipV="1">
              <a:off x="3311832" y="1313252"/>
              <a:ext cx="112075" cy="981008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D95B350C-4635-F04D-831B-1395DD68A5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E4A1AC9C-4020-B845-BA68-E81B9D76C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669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Resolving the Probabilities with all Dependencies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03595"/>
              </p:ext>
            </p:extLst>
          </p:nvPr>
        </p:nvGraphicFramePr>
        <p:xfrm>
          <a:off x="-52402" y="833409"/>
          <a:ext cx="4948438" cy="258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90560" imgH="1358640" progId="Equation.3">
                  <p:embed/>
                </p:oleObj>
              </mc:Choice>
              <mc:Fallback>
                <p:oleObj name="Equation" r:id="rId3" imgW="2590560" imgH="1358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2402" y="833409"/>
                        <a:ext cx="4948438" cy="258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F842CFF-ECC6-F045-A958-150713B05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0230A59-BE9C-CD41-A6D9-11F05A79F0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441C6D-483C-DD47-AF2C-2462E5C8C075}"/>
              </a:ext>
            </a:extLst>
          </p:cNvPr>
          <p:cNvSpPr/>
          <p:nvPr/>
        </p:nvSpPr>
        <p:spPr>
          <a:xfrm>
            <a:off x="-20621" y="1660283"/>
            <a:ext cx="5451301" cy="1683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Nach rechts gekrümmter Pfeil 5"/>
          <p:cNvSpPr/>
          <p:nvPr/>
        </p:nvSpPr>
        <p:spPr>
          <a:xfrm>
            <a:off x="466724" y="1169464"/>
            <a:ext cx="360040" cy="102011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450" y="1409409"/>
            <a:ext cx="109356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70" dirty="0" err="1"/>
              <a:t>From</a:t>
            </a:r>
            <a:r>
              <a:rPr lang="de-DE" sz="1170" dirty="0"/>
              <a:t> </a:t>
            </a:r>
            <a:r>
              <a:rPr lang="de-DE" sz="1170" dirty="0" err="1"/>
              <a:t>objects</a:t>
            </a:r>
            <a:r>
              <a:rPr lang="de-DE" sz="1170" dirty="0"/>
              <a:t> </a:t>
            </a:r>
            <a:br>
              <a:rPr lang="de-DE" sz="1170" dirty="0"/>
            </a:br>
            <a:r>
              <a:rPr lang="de-DE" sz="1170" dirty="0" err="1"/>
              <a:t>to</a:t>
            </a:r>
            <a:r>
              <a:rPr lang="de-DE" sz="1170" dirty="0"/>
              <a:t> </a:t>
            </a:r>
            <a:r>
              <a:rPr lang="de-DE" sz="1170" dirty="0" err="1"/>
              <a:t>attributes</a:t>
            </a:r>
            <a:endParaRPr lang="de-DE" sz="1170" dirty="0"/>
          </a:p>
        </p:txBody>
      </p: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34F296D0-C22D-F64F-B7AA-1A5D55CEF26F}"/>
              </a:ext>
            </a:extLst>
          </p:cNvPr>
          <p:cNvSpPr/>
          <p:nvPr/>
        </p:nvSpPr>
        <p:spPr>
          <a:xfrm rot="16200000">
            <a:off x="5861109" y="3399107"/>
            <a:ext cx="128927" cy="2186973"/>
          </a:xfrm>
          <a:prstGeom prst="leftBrace">
            <a:avLst>
              <a:gd name="adj1" fmla="val 8333"/>
              <a:gd name="adj2" fmla="val 49292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49F2CC9-0097-A543-A429-599B2674007B}"/>
              </a:ext>
            </a:extLst>
          </p:cNvPr>
          <p:cNvSpPr txBox="1"/>
          <p:nvPr/>
        </p:nvSpPr>
        <p:spPr>
          <a:xfrm>
            <a:off x="4759193" y="4498215"/>
            <a:ext cx="424972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>
                <a:solidFill>
                  <a:srgbClr val="FF0000"/>
                </a:solidFill>
              </a:rPr>
              <a:t>impossible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to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measure</a:t>
            </a:r>
            <a:r>
              <a:rPr lang="de-DE" sz="1600" dirty="0">
                <a:solidFill>
                  <a:srgbClr val="FF0000"/>
                </a:solidFill>
              </a:rPr>
              <a:t>,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>
                <a:solidFill>
                  <a:srgbClr val="FF0000"/>
                </a:solidFill>
              </a:rPr>
              <a:t>getting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worse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and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worse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with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increasing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number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of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attributes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22" name="Geschweifte Klammer links 21">
            <a:extLst>
              <a:ext uri="{FF2B5EF4-FFF2-40B4-BE49-F238E27FC236}">
                <a16:creationId xmlns:a16="http://schemas.microsoft.com/office/drawing/2014/main" id="{A644AE50-E86D-E54E-BAB0-D202E5C86FFE}"/>
              </a:ext>
            </a:extLst>
          </p:cNvPr>
          <p:cNvSpPr/>
          <p:nvPr/>
        </p:nvSpPr>
        <p:spPr>
          <a:xfrm rot="5400000">
            <a:off x="1687105" y="3874076"/>
            <a:ext cx="82812" cy="1541005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8EC2C62-C556-2848-B7C1-01DBC5F9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64" y="1855374"/>
            <a:ext cx="6743700" cy="33401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2B65078-9C78-0241-B636-CE514C28B5A9}"/>
              </a:ext>
            </a:extLst>
          </p:cNvPr>
          <p:cNvSpPr/>
          <p:nvPr/>
        </p:nvSpPr>
        <p:spPr>
          <a:xfrm>
            <a:off x="6358270" y="972000"/>
            <a:ext cx="2115879" cy="559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Non-naive!!!</a:t>
            </a:r>
          </a:p>
        </p:txBody>
      </p:sp>
    </p:spTree>
    <p:extLst>
      <p:ext uri="{BB962C8B-B14F-4D97-AF65-F5344CB8AC3E}">
        <p14:creationId xmlns:p14="http://schemas.microsoft.com/office/powerpoint/2010/main" val="69175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3CB7CAB-3976-374D-B606-8E14FAAE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</a:t>
            </a:r>
            <a:r>
              <a:rPr lang="de-DE" dirty="0" err="1"/>
              <a:t>Inferences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reasoning</a:t>
            </a:r>
            <a:r>
              <a:rPr lang="de-DE" dirty="0"/>
              <a:t>,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premises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logical</a:t>
            </a:r>
            <a:r>
              <a:rPr lang="de-DE" dirty="0"/>
              <a:t> </a:t>
            </a:r>
            <a:r>
              <a:rPr lang="de-DE" dirty="0" err="1"/>
              <a:t>consequences</a:t>
            </a:r>
            <a:r>
              <a:rPr lang="de-DE" dirty="0"/>
              <a:t>...“</a:t>
            </a:r>
          </a:p>
          <a:p>
            <a:pPr marL="0" indent="0" algn="r">
              <a:buNone/>
            </a:pPr>
            <a:r>
              <a:rPr lang="de-DE" sz="1200" dirty="0"/>
              <a:t>(</a:t>
            </a:r>
            <a:r>
              <a:rPr lang="de-DE" sz="1200" dirty="0">
                <a:hlinkClick r:id="rId2"/>
              </a:rPr>
              <a:t>https://en.wikipedia.org/w/index.php?title=Inference&amp;oldid=953649900</a:t>
            </a:r>
            <a:r>
              <a:rPr lang="de-DE" sz="1200" dirty="0"/>
              <a:t>)</a:t>
            </a:r>
          </a:p>
          <a:p>
            <a:pPr marL="0" indent="0" algn="r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„Statistical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mathematics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conclusions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 err="1"/>
              <a:t>uncertainty</a:t>
            </a:r>
            <a:r>
              <a:rPr lang="de-DE" dirty="0"/>
              <a:t>.“</a:t>
            </a:r>
            <a:endParaRPr lang="de-DE" sz="1200" dirty="0"/>
          </a:p>
          <a:p>
            <a:pPr marL="0" indent="0" algn="r">
              <a:buNone/>
            </a:pPr>
            <a:r>
              <a:rPr lang="de-DE" sz="1200" dirty="0"/>
              <a:t>(</a:t>
            </a:r>
            <a:r>
              <a:rPr lang="de-DE" sz="1200" dirty="0">
                <a:hlinkClick r:id="rId2"/>
              </a:rPr>
              <a:t>https://en.wikipedia.org/w/index.php?title=Inference&amp;oldid=953649900</a:t>
            </a:r>
            <a:r>
              <a:rPr lang="de-DE" sz="1200" dirty="0"/>
              <a:t>)</a:t>
            </a:r>
          </a:p>
          <a:p>
            <a:pPr marL="0" indent="0" algn="r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69590C-AE6A-4848-A10B-2D184646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1B0423-7EE7-E044-BEB7-91371375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F37E30-8CBC-914A-81C0-1181EF9B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3C217E-3E6C-2E4A-9C37-24313F7C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1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Naïve Bayes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1594" y="3277546"/>
                <a:ext cx="7380448" cy="224144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noProof="0" dirty="0"/>
                  <a:t>(Naive) assumption: </a:t>
                </a:r>
              </a:p>
              <a:p>
                <a:pPr lvl="1"/>
                <a:r>
                  <a:rPr lang="en-GB" noProof="0" dirty="0"/>
                  <a:t>The class label only depends bi-laterally on the attribute values:</a:t>
                </a:r>
              </a:p>
              <a:p>
                <a:pPr marL="1762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 …=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de-DE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de-DE" b="0" i="1" noProof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noProof="0" dirty="0"/>
              </a:p>
              <a:p>
                <a:pPr lvl="1"/>
                <a:endParaRPr lang="en-GB" sz="1167" noProof="0" dirty="0"/>
              </a:p>
              <a:p>
                <a:pPr marL="380946" lvl="1" indent="0">
                  <a:buNone/>
                </a:pPr>
                <a:endParaRPr lang="en-GB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594" y="3277546"/>
                <a:ext cx="7380448" cy="2241447"/>
              </a:xfrm>
              <a:blipFill>
                <a:blip r:embed="rId2"/>
                <a:stretch>
                  <a:fillRect l="-2238" t="-22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1463778" y="1099865"/>
            <a:ext cx="2868149" cy="1937655"/>
            <a:chOff x="842133" y="764704"/>
            <a:chExt cx="3441779" cy="2325186"/>
          </a:xfrm>
        </p:grpSpPr>
        <p:sp>
          <p:nvSpPr>
            <p:cNvPr id="4" name="Oval 3"/>
            <p:cNvSpPr/>
            <p:nvPr/>
          </p:nvSpPr>
          <p:spPr>
            <a:xfrm>
              <a:off x="2173205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33" b="1" dirty="0"/>
                <a:t>C</a:t>
              </a:r>
              <a:endParaRPr lang="en-GB" sz="1833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842133" y="1763077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647758" y="258589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122311" y="764704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059832" y="809252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71907" y="229426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779912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4" idx="1"/>
            </p:cNvCxnSpPr>
            <p:nvPr/>
          </p:nvCxnSpPr>
          <p:spPr>
            <a:xfrm>
              <a:off x="1552502" y="1194895"/>
              <a:ext cx="694512" cy="35039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5"/>
              <a:endCxn id="6" idx="1"/>
            </p:cNvCxnSpPr>
            <p:nvPr/>
          </p:nvCxnSpPr>
          <p:spPr>
            <a:xfrm>
              <a:off x="1272324" y="2193268"/>
              <a:ext cx="449243" cy="466431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6" idx="0"/>
              <a:endCxn id="4" idx="3"/>
            </p:cNvCxnSpPr>
            <p:nvPr/>
          </p:nvCxnSpPr>
          <p:spPr>
            <a:xfrm flipV="1">
              <a:off x="1899758" y="1901670"/>
              <a:ext cx="347256" cy="68422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1"/>
              <a:endCxn id="4" idx="5"/>
            </p:cNvCxnSpPr>
            <p:nvPr/>
          </p:nvCxnSpPr>
          <p:spPr>
            <a:xfrm flipH="1" flipV="1">
              <a:off x="2603396" y="1901670"/>
              <a:ext cx="642320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7"/>
              <a:endCxn id="10" idx="3"/>
            </p:cNvCxnSpPr>
            <p:nvPr/>
          </p:nvCxnSpPr>
          <p:spPr>
            <a:xfrm flipV="1">
              <a:off x="3602098" y="1901670"/>
              <a:ext cx="251623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4" idx="7"/>
              <a:endCxn id="8" idx="3"/>
            </p:cNvCxnSpPr>
            <p:nvPr/>
          </p:nvCxnSpPr>
          <p:spPr>
            <a:xfrm flipV="1">
              <a:off x="2603396" y="1239443"/>
              <a:ext cx="530245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0" idx="2"/>
              <a:endCxn id="4" idx="6"/>
            </p:cNvCxnSpPr>
            <p:nvPr/>
          </p:nvCxnSpPr>
          <p:spPr>
            <a:xfrm flipH="1">
              <a:off x="2677205" y="1723479"/>
              <a:ext cx="110270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" idx="1"/>
              <a:endCxn id="8" idx="5"/>
            </p:cNvCxnSpPr>
            <p:nvPr/>
          </p:nvCxnSpPr>
          <p:spPr>
            <a:xfrm flipH="1" flipV="1">
              <a:off x="3490023" y="1239443"/>
              <a:ext cx="363698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9" idx="0"/>
              <a:endCxn id="8" idx="4"/>
            </p:cNvCxnSpPr>
            <p:nvPr/>
          </p:nvCxnSpPr>
          <p:spPr>
            <a:xfrm flipH="1" flipV="1">
              <a:off x="3311832" y="1313252"/>
              <a:ext cx="112075" cy="981008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944165" y="1099865"/>
            <a:ext cx="2868149" cy="1937655"/>
            <a:chOff x="5018597" y="764704"/>
            <a:chExt cx="3441779" cy="2325186"/>
          </a:xfrm>
        </p:grpSpPr>
        <p:sp>
          <p:nvSpPr>
            <p:cNvPr id="69" name="Oval 68"/>
            <p:cNvSpPr/>
            <p:nvPr/>
          </p:nvSpPr>
          <p:spPr>
            <a:xfrm>
              <a:off x="6349669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33" b="1" dirty="0"/>
                <a:t>C</a:t>
              </a:r>
              <a:endParaRPr lang="en-GB" sz="1833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5018597" y="1763077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824222" y="258589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5298775" y="764704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7236296" y="809252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7348371" y="229426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7956376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76" name="Straight Connector 75"/>
            <p:cNvCxnSpPr>
              <a:stCxn id="72" idx="5"/>
              <a:endCxn id="69" idx="1"/>
            </p:cNvCxnSpPr>
            <p:nvPr/>
          </p:nvCxnSpPr>
          <p:spPr>
            <a:xfrm>
              <a:off x="5728966" y="1194895"/>
              <a:ext cx="694512" cy="35039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0" idx="6"/>
              <a:endCxn id="69" idx="2"/>
            </p:cNvCxnSpPr>
            <p:nvPr/>
          </p:nvCxnSpPr>
          <p:spPr>
            <a:xfrm flipV="1">
              <a:off x="5522597" y="1723479"/>
              <a:ext cx="827072" cy="291598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0"/>
              <a:endCxn id="69" idx="3"/>
            </p:cNvCxnSpPr>
            <p:nvPr/>
          </p:nvCxnSpPr>
          <p:spPr>
            <a:xfrm flipV="1">
              <a:off x="6076222" y="1901670"/>
              <a:ext cx="347256" cy="68422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4" idx="1"/>
              <a:endCxn id="69" idx="5"/>
            </p:cNvCxnSpPr>
            <p:nvPr/>
          </p:nvCxnSpPr>
          <p:spPr>
            <a:xfrm flipH="1" flipV="1">
              <a:off x="6779860" y="1901670"/>
              <a:ext cx="642320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9" idx="7"/>
              <a:endCxn id="73" idx="3"/>
            </p:cNvCxnSpPr>
            <p:nvPr/>
          </p:nvCxnSpPr>
          <p:spPr>
            <a:xfrm flipV="1">
              <a:off x="6779860" y="1239443"/>
              <a:ext cx="530245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5" idx="2"/>
              <a:endCxn id="69" idx="6"/>
            </p:cNvCxnSpPr>
            <p:nvPr/>
          </p:nvCxnSpPr>
          <p:spPr>
            <a:xfrm flipH="1">
              <a:off x="6853669" y="1723479"/>
              <a:ext cx="110270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E4A1AC9C-4020-B845-BA68-E81B9D76C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8898D3-7AEC-F84D-B90A-976E83A110EA}"/>
              </a:ext>
            </a:extLst>
          </p:cNvPr>
          <p:cNvSpPr/>
          <p:nvPr/>
        </p:nvSpPr>
        <p:spPr>
          <a:xfrm>
            <a:off x="754912" y="850605"/>
            <a:ext cx="3817088" cy="23178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80B9DB2-CE65-E2A8-1CE0-E00C206252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01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Simplifying Probabilities with Naïve Bayes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GB" noProof="0" dirty="0"/>
            </a:br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23895" y="1597360"/>
          <a:ext cx="4948438" cy="258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1358640" progId="Equation.3">
                  <p:embed/>
                </p:oleObj>
              </mc:Choice>
              <mc:Fallback>
                <p:oleObj name="Equation" r:id="rId2" imgW="2590560" imgH="1358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895" y="1597360"/>
                        <a:ext cx="4948438" cy="258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pierung 10"/>
          <p:cNvGrpSpPr/>
          <p:nvPr/>
        </p:nvGrpSpPr>
        <p:grpSpPr>
          <a:xfrm>
            <a:off x="3944042" y="3997626"/>
            <a:ext cx="2906701" cy="1416200"/>
            <a:chOff x="3347864" y="4797152"/>
            <a:chExt cx="3488041" cy="1699440"/>
          </a:xfrm>
        </p:grpSpPr>
        <p:cxnSp>
          <p:nvCxnSpPr>
            <p:cNvPr id="7" name="Gerade Verbindung mit Pfeil 6"/>
            <p:cNvCxnSpPr>
              <a:cxnSpLocks/>
              <a:stCxn id="5" idx="0"/>
            </p:cNvCxnSpPr>
            <p:nvPr/>
          </p:nvCxnSpPr>
          <p:spPr>
            <a:xfrm flipH="1" flipV="1">
              <a:off x="4572000" y="4797152"/>
              <a:ext cx="519886" cy="57606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>
              <a:cxnSpLocks/>
              <a:stCxn id="5" idx="0"/>
            </p:cNvCxnSpPr>
            <p:nvPr/>
          </p:nvCxnSpPr>
          <p:spPr>
            <a:xfrm flipV="1">
              <a:off x="5091885" y="4797152"/>
              <a:ext cx="776260" cy="57606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Abgerundetes Rechteck 4"/>
            <p:cNvSpPr/>
            <p:nvPr/>
          </p:nvSpPr>
          <p:spPr>
            <a:xfrm>
              <a:off x="3347864" y="5373214"/>
              <a:ext cx="3488041" cy="112337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70" b="1" dirty="0">
                  <a:solidFill>
                    <a:schemeClr val="tx2"/>
                  </a:solidFill>
                </a:rPr>
                <a:t>To be estimated from training data</a:t>
              </a:r>
              <a:r>
                <a:rPr lang="en-GB" sz="1170" dirty="0">
                  <a:solidFill>
                    <a:schemeClr val="tx2"/>
                  </a:solidFill>
                </a:rPr>
                <a:t>: which fraction in a class has a certain attribute value?</a:t>
              </a:r>
            </a:p>
          </p:txBody>
        </p:sp>
      </p:grpSp>
      <p:sp>
        <p:nvSpPr>
          <p:cNvPr id="6" name="Nach rechts gekrümmter Pfeil 5"/>
          <p:cNvSpPr/>
          <p:nvPr/>
        </p:nvSpPr>
        <p:spPr>
          <a:xfrm>
            <a:off x="2111727" y="1957400"/>
            <a:ext cx="360040" cy="102011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932795" y="2044970"/>
            <a:ext cx="1226618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70" dirty="0" err="1"/>
              <a:t>From</a:t>
            </a:r>
            <a:r>
              <a:rPr lang="de-DE" sz="1170" dirty="0"/>
              <a:t> </a:t>
            </a:r>
            <a:r>
              <a:rPr lang="de-DE" sz="1170" dirty="0" err="1"/>
              <a:t>objects</a:t>
            </a:r>
            <a:r>
              <a:rPr lang="de-DE" sz="1170" dirty="0"/>
              <a:t> </a:t>
            </a:r>
            <a:br>
              <a:rPr lang="de-DE" sz="1170" dirty="0"/>
            </a:br>
            <a:r>
              <a:rPr lang="de-DE" sz="1170" dirty="0" err="1"/>
              <a:t>to</a:t>
            </a:r>
            <a:r>
              <a:rPr lang="de-DE" sz="1170" dirty="0"/>
              <a:t> </a:t>
            </a:r>
            <a:r>
              <a:rPr lang="de-DE" sz="1170" dirty="0" err="1"/>
              <a:t>attributes</a:t>
            </a:r>
            <a:r>
              <a:rPr lang="de-DE" sz="1170" dirty="0"/>
              <a:t>,</a:t>
            </a:r>
          </a:p>
          <a:p>
            <a:r>
              <a:rPr lang="de-DE" sz="1170" dirty="0" err="1"/>
              <a:t>from</a:t>
            </a:r>
            <a:r>
              <a:rPr lang="de-DE" sz="1170" dirty="0"/>
              <a:t> non-naive </a:t>
            </a:r>
            <a:br>
              <a:rPr lang="de-DE" sz="1170" dirty="0"/>
            </a:br>
            <a:r>
              <a:rPr lang="de-DE" sz="1170" dirty="0" err="1"/>
              <a:t>to</a:t>
            </a:r>
            <a:r>
              <a:rPr lang="de-DE" sz="1170" dirty="0"/>
              <a:t> naive Bayes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0230A59-BE9C-CD41-A6D9-11F05A79F0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31</a:t>
            </a:fld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7F91E4-2FE6-E745-B03B-DF2534B0F14C}"/>
                  </a:ext>
                </a:extLst>
              </p:cNvPr>
              <p:cNvSpPr txBox="1"/>
              <p:nvPr/>
            </p:nvSpPr>
            <p:spPr>
              <a:xfrm>
                <a:off x="4373349" y="2709767"/>
                <a:ext cx="254000" cy="2954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DE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7F91E4-2FE6-E745-B03B-DF2534B0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349" y="2709767"/>
                <a:ext cx="254000" cy="295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19B1DE7-CB16-8561-B8BF-B6674C1AB6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78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 of Naive Bayes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452320" y="5410750"/>
            <a:ext cx="929707" cy="123111"/>
          </a:xfrm>
          <a:prstGeom prst="rect">
            <a:avLst/>
          </a:prstGeom>
        </p:spPr>
        <p:txBody>
          <a:bodyPr/>
          <a:lstStyle/>
          <a:p>
            <a:fld id="{65F4DD2B-D45D-404C-ADFC-0E43E35F2B26}" type="slidenum">
              <a:rPr lang="de-DE" smtClean="0"/>
              <a:pPr/>
              <a:t>32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3366961" y="1057300"/>
          <a:ext cx="2340260" cy="1959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244">
                <a:tc>
                  <a:txBody>
                    <a:bodyPr/>
                    <a:lstStyle/>
                    <a:p>
                      <a:r>
                        <a:rPr lang="de-DE" sz="1200" dirty="0"/>
                        <a:t>Color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Age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Class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4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Red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Old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Good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4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White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Old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Good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24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White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Young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Good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7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Red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Old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Bad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7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White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Young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bad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30280" y="3146884"/>
            <a:ext cx="7213620" cy="275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33" dirty="0" err="1"/>
              <a:t>To</a:t>
            </a:r>
            <a:r>
              <a:rPr lang="de-DE" sz="1333" dirty="0"/>
              <a:t> </a:t>
            </a:r>
            <a:r>
              <a:rPr lang="de-DE" sz="1333" dirty="0" err="1"/>
              <a:t>classify</a:t>
            </a:r>
            <a:r>
              <a:rPr lang="de-DE" sz="1333" dirty="0"/>
              <a:t>: A </a:t>
            </a:r>
            <a:r>
              <a:rPr lang="de-DE" sz="1333" dirty="0" err="1">
                <a:solidFill>
                  <a:srgbClr val="FF0000"/>
                </a:solidFill>
              </a:rPr>
              <a:t>new</a:t>
            </a:r>
            <a:r>
              <a:rPr lang="de-DE" sz="1333" dirty="0">
                <a:solidFill>
                  <a:srgbClr val="FF0000"/>
                </a:solidFill>
              </a:rPr>
              <a:t> </a:t>
            </a:r>
            <a:r>
              <a:rPr lang="de-DE" sz="1333" dirty="0" err="1">
                <a:solidFill>
                  <a:srgbClr val="FF0000"/>
                </a:solidFill>
              </a:rPr>
              <a:t>instance</a:t>
            </a:r>
            <a:r>
              <a:rPr lang="de-DE" sz="1333" dirty="0">
                <a:solidFill>
                  <a:srgbClr val="FF0000"/>
                </a:solidFill>
              </a:rPr>
              <a:t> </a:t>
            </a:r>
            <a:r>
              <a:rPr lang="de-DE" sz="1333" dirty="0" err="1">
                <a:solidFill>
                  <a:srgbClr val="FF0000"/>
                </a:solidFill>
              </a:rPr>
              <a:t>wine</a:t>
            </a:r>
            <a:r>
              <a:rPr lang="de-DE" sz="1333" dirty="0">
                <a:solidFill>
                  <a:srgbClr val="FF0000"/>
                </a:solidFill>
              </a:rPr>
              <a:t>(</a:t>
            </a:r>
            <a:r>
              <a:rPr lang="de-DE" sz="1333" dirty="0" err="1">
                <a:solidFill>
                  <a:srgbClr val="FF0000"/>
                </a:solidFill>
              </a:rPr>
              <a:t>red</a:t>
            </a:r>
            <a:r>
              <a:rPr lang="de-DE" sz="1333" dirty="0">
                <a:solidFill>
                  <a:srgbClr val="FF0000"/>
                </a:solidFill>
              </a:rPr>
              <a:t>, </a:t>
            </a:r>
            <a:r>
              <a:rPr lang="de-DE" sz="1333" dirty="0" err="1">
                <a:solidFill>
                  <a:srgbClr val="FF0000"/>
                </a:solidFill>
              </a:rPr>
              <a:t>young</a:t>
            </a:r>
            <a:r>
              <a:rPr lang="de-DE" sz="1333" dirty="0">
                <a:solidFill>
                  <a:srgbClr val="FF0000"/>
                </a:solidFill>
              </a:rPr>
              <a:t>)</a:t>
            </a:r>
            <a:br>
              <a:rPr lang="de-DE" sz="1333" dirty="0">
                <a:solidFill>
                  <a:srgbClr val="FF0000"/>
                </a:solidFill>
              </a:rPr>
            </a:br>
            <a:r>
              <a:rPr lang="de-DE" sz="1333" dirty="0" err="1"/>
              <a:t>Calculate</a:t>
            </a:r>
            <a:r>
              <a:rPr lang="de-DE" sz="1333" dirty="0"/>
              <a:t> </a:t>
            </a:r>
            <a:r>
              <a:rPr lang="de-DE" sz="1333" dirty="0" err="1"/>
              <a:t>value</a:t>
            </a:r>
            <a:r>
              <a:rPr lang="de-DE" sz="1333" dirty="0"/>
              <a:t> of </a:t>
            </a:r>
            <a:r>
              <a:rPr lang="de-DE" sz="1333" dirty="0" err="1"/>
              <a:t>the</a:t>
            </a:r>
            <a:r>
              <a:rPr lang="de-DE" sz="1333" dirty="0"/>
              <a:t> </a:t>
            </a:r>
            <a:r>
              <a:rPr lang="de-DE" sz="1333" dirty="0" err="1"/>
              <a:t>decision</a:t>
            </a:r>
            <a:r>
              <a:rPr lang="de-DE" sz="1333" dirty="0"/>
              <a:t> </a:t>
            </a:r>
            <a:r>
              <a:rPr lang="de-DE" sz="1333" dirty="0" err="1"/>
              <a:t>rule</a:t>
            </a:r>
            <a:r>
              <a:rPr lang="de-DE" sz="1333" dirty="0"/>
              <a:t> </a:t>
            </a:r>
            <a:r>
              <a:rPr lang="de-DE" sz="1333" dirty="0" err="1"/>
              <a:t>for</a:t>
            </a:r>
            <a:r>
              <a:rPr lang="de-DE" sz="1333" dirty="0"/>
              <a:t> </a:t>
            </a:r>
            <a:r>
              <a:rPr lang="de-DE" sz="1333" dirty="0" err="1"/>
              <a:t>both</a:t>
            </a:r>
            <a:r>
              <a:rPr lang="de-DE" sz="1333" dirty="0"/>
              <a:t> </a:t>
            </a:r>
            <a:r>
              <a:rPr lang="de-DE" sz="1333" dirty="0" err="1"/>
              <a:t>classes</a:t>
            </a:r>
            <a:r>
              <a:rPr lang="de-DE" sz="1333" dirty="0"/>
              <a:t>:</a:t>
            </a:r>
          </a:p>
          <a:p>
            <a:endParaRPr lang="de-DE" sz="1333" dirty="0"/>
          </a:p>
          <a:p>
            <a:r>
              <a:rPr lang="de-DE" sz="1333" dirty="0"/>
              <a:t>Class „</a:t>
            </a:r>
            <a:r>
              <a:rPr lang="de-DE" sz="1333" dirty="0" err="1"/>
              <a:t>good</a:t>
            </a:r>
            <a:r>
              <a:rPr lang="de-DE" sz="1333" dirty="0"/>
              <a:t>“:</a:t>
            </a:r>
          </a:p>
          <a:p>
            <a:r>
              <a:rPr lang="de-DE" sz="1333" dirty="0"/>
              <a:t>P (</a:t>
            </a:r>
            <a:r>
              <a:rPr lang="de-DE" sz="1333" dirty="0" err="1"/>
              <a:t>good|red</a:t>
            </a:r>
            <a:r>
              <a:rPr lang="de-DE" sz="1333" dirty="0"/>
              <a:t>, </a:t>
            </a:r>
            <a:r>
              <a:rPr lang="de-DE" sz="1333" dirty="0" err="1"/>
              <a:t>young</a:t>
            </a:r>
            <a:r>
              <a:rPr lang="de-DE" sz="1333" dirty="0"/>
              <a:t>) = P (</a:t>
            </a:r>
            <a:r>
              <a:rPr lang="de-DE" sz="1333" dirty="0" err="1"/>
              <a:t>good</a:t>
            </a:r>
            <a:r>
              <a:rPr lang="de-DE" sz="1333" dirty="0"/>
              <a:t>) ⋅ P(</a:t>
            </a:r>
            <a:r>
              <a:rPr lang="de-DE" sz="1333" dirty="0" err="1"/>
              <a:t>red|good</a:t>
            </a:r>
            <a:r>
              <a:rPr lang="de-DE" sz="1333" dirty="0"/>
              <a:t>) ⋅ P(</a:t>
            </a:r>
            <a:r>
              <a:rPr lang="de-DE" sz="1333" dirty="0" err="1"/>
              <a:t>young|good</a:t>
            </a:r>
            <a:r>
              <a:rPr lang="de-DE" sz="1333" dirty="0"/>
              <a:t>) = 3/5 ⋅ 1/3 ⋅ 1/3 = 1/15</a:t>
            </a:r>
          </a:p>
          <a:p>
            <a:endParaRPr lang="de-DE" sz="1333" dirty="0"/>
          </a:p>
          <a:p>
            <a:r>
              <a:rPr lang="de-DE" sz="1333" dirty="0"/>
              <a:t>Class „</a:t>
            </a:r>
            <a:r>
              <a:rPr lang="de-DE" sz="1333" dirty="0" err="1"/>
              <a:t>bad</a:t>
            </a:r>
            <a:r>
              <a:rPr lang="de-DE" sz="1333" dirty="0"/>
              <a:t>“:</a:t>
            </a:r>
          </a:p>
          <a:p>
            <a:r>
              <a:rPr lang="de-DE" sz="1333" dirty="0"/>
              <a:t>P (</a:t>
            </a:r>
            <a:r>
              <a:rPr lang="de-DE" sz="1333" dirty="0" err="1"/>
              <a:t>bad|red</a:t>
            </a:r>
            <a:r>
              <a:rPr lang="de-DE" sz="1333" dirty="0"/>
              <a:t>, </a:t>
            </a:r>
            <a:r>
              <a:rPr lang="de-DE" sz="1333" dirty="0" err="1"/>
              <a:t>young</a:t>
            </a:r>
            <a:r>
              <a:rPr lang="de-DE" sz="1333" dirty="0"/>
              <a:t>)  = P (</a:t>
            </a:r>
            <a:r>
              <a:rPr lang="de-DE" sz="1333" dirty="0" err="1"/>
              <a:t>bad</a:t>
            </a:r>
            <a:r>
              <a:rPr lang="de-DE" sz="1333" dirty="0"/>
              <a:t>) ⋅ P(</a:t>
            </a:r>
            <a:r>
              <a:rPr lang="de-DE" sz="1333" dirty="0" err="1"/>
              <a:t>red</a:t>
            </a:r>
            <a:r>
              <a:rPr lang="de-DE" sz="1333" dirty="0"/>
              <a:t>| </a:t>
            </a:r>
            <a:r>
              <a:rPr lang="de-DE" sz="1333" dirty="0" err="1"/>
              <a:t>bad</a:t>
            </a:r>
            <a:r>
              <a:rPr lang="de-DE" sz="1333" dirty="0"/>
              <a:t>) ⋅ P(</a:t>
            </a:r>
            <a:r>
              <a:rPr lang="de-DE" sz="1333" dirty="0" err="1"/>
              <a:t>young</a:t>
            </a:r>
            <a:r>
              <a:rPr lang="de-DE" sz="1333" dirty="0"/>
              <a:t>| </a:t>
            </a:r>
            <a:r>
              <a:rPr lang="de-DE" sz="1333" dirty="0" err="1"/>
              <a:t>bad</a:t>
            </a:r>
            <a:r>
              <a:rPr lang="de-DE" sz="1333" dirty="0"/>
              <a:t>) = 2/5 ⋅ 1/2 ⋅ 1/2 = 1/10</a:t>
            </a:r>
          </a:p>
          <a:p>
            <a:endParaRPr lang="de-DE" sz="1333" dirty="0"/>
          </a:p>
          <a:p>
            <a:pPr marL="238115" indent="-238115">
              <a:buFont typeface="Symbol" panose="05050102010706020507" pitchFamily="18" charset="2"/>
              <a:buChar char="Þ"/>
            </a:pPr>
            <a:r>
              <a:rPr lang="de-DE" sz="1333" dirty="0">
                <a:latin typeface="+mj-lt"/>
                <a:sym typeface="Symbol" panose="05050102010706020507" pitchFamily="18" charset="2"/>
              </a:rPr>
              <a:t>Higher 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probability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for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class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 „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bad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“</a:t>
            </a:r>
          </a:p>
          <a:p>
            <a:pPr marL="238115" indent="-238115">
              <a:buFont typeface="Symbol" panose="05050102010706020507" pitchFamily="18" charset="2"/>
              <a:buChar char="Þ"/>
            </a:pP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Naive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Bayes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classifies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new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instance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as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„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bad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“</a:t>
            </a:r>
            <a:endParaRPr lang="de-DE" sz="1333" dirty="0">
              <a:solidFill>
                <a:srgbClr val="FF0000"/>
              </a:solidFill>
              <a:latin typeface="+mj-lt"/>
            </a:endParaRPr>
          </a:p>
          <a:p>
            <a:endParaRPr lang="de-DE" sz="1333" dirty="0"/>
          </a:p>
          <a:p>
            <a:endParaRPr lang="de-DE" sz="1333" dirty="0"/>
          </a:p>
        </p:txBody>
      </p:sp>
      <p:sp>
        <p:nvSpPr>
          <p:cNvPr id="3" name="Textfeld 2"/>
          <p:cNvSpPr txBox="1"/>
          <p:nvPr/>
        </p:nvSpPr>
        <p:spPr>
          <a:xfrm rot="20587001">
            <a:off x="1724648" y="1555051"/>
            <a:ext cx="526106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70" dirty="0" err="1">
                <a:solidFill>
                  <a:srgbClr val="FF0000"/>
                </a:solidFill>
              </a:rPr>
              <a:t>Wine</a:t>
            </a:r>
            <a:endParaRPr lang="de-DE" sz="1170" dirty="0">
              <a:solidFill>
                <a:srgbClr val="FF0000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772133" y="3997627"/>
            <a:ext cx="1680187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8" name="Rechteck 7"/>
          <p:cNvSpPr/>
          <p:nvPr/>
        </p:nvSpPr>
        <p:spPr>
          <a:xfrm>
            <a:off x="5532107" y="4597693"/>
            <a:ext cx="1680187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5E1891D-BF1D-DA49-B8A0-37B41F8279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326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In general:</a:t>
            </a:r>
          </a:p>
          <a:p>
            <a:pPr lvl="1"/>
            <a:r>
              <a:rPr lang="en-GB" noProof="0" dirty="0"/>
              <a:t>Use count information, i.e. frequencies</a:t>
            </a:r>
          </a:p>
          <a:p>
            <a:pPr lvl="1"/>
            <a:endParaRPr lang="en-GB" noProof="0" dirty="0"/>
          </a:p>
          <a:p>
            <a:r>
              <a:rPr lang="en-GB" noProof="0" dirty="0"/>
              <a:t>Category priors:</a:t>
            </a:r>
          </a:p>
          <a:p>
            <a:pPr marL="380946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  <a:p>
            <a:r>
              <a:rPr lang="en-GB" noProof="0" dirty="0"/>
              <a:t>Example: Mushrooms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</p:txBody>
      </p:sp>
      <p:pic>
        <p:nvPicPr>
          <p:cNvPr id="4" name="Picture 2" descr="C:\Documents and Settings\Thomas\Local Settings\Temporary Internet Files\Content.IE5\Q2ZYCQ88\MC90041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697594"/>
            <a:ext cx="800592" cy="7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 rot="21010348">
            <a:off x="4978521" y="4397816"/>
            <a:ext cx="3360373" cy="9001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„If you find a mushroom and do not know anything about it, there is a 21% chance it is poisonous“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13219" y="2857500"/>
          <a:ext cx="3795448" cy="85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82600" imgH="469800" progId="Equation.3">
                  <p:embed/>
                </p:oleObj>
              </mc:Choice>
              <mc:Fallback>
                <p:oleObj name="Equation" r:id="rId3" imgW="2082600" imgH="4698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219" y="2857500"/>
                        <a:ext cx="3795448" cy="851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91681" y="4177647"/>
          <a:ext cx="2199379" cy="604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22360" imgH="393480" progId="Equation.3">
                  <p:embed/>
                </p:oleObj>
              </mc:Choice>
              <mc:Fallback>
                <p:oleObj name="Equation" r:id="rId5" imgW="142236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1" y="4177647"/>
                        <a:ext cx="2199379" cy="604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91680" y="4793499"/>
          <a:ext cx="2573073" cy="604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63560" imgH="393480" progId="Equation.3">
                  <p:embed/>
                </p:oleObj>
              </mc:Choice>
              <mc:Fallback>
                <p:oleObj name="Equation" r:id="rId7" imgW="166356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793499"/>
                        <a:ext cx="2573073" cy="604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F4CE70E-B483-F44F-9B91-C6AC1AFB0E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4DE08B5-9160-6A4C-AA94-451B75ED9F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85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</a:t>
                      </a:r>
                    </a:p>
                    <a:p>
                      <a:r>
                        <a:rPr lang="de-DE" sz="900" dirty="0"/>
                        <a:t>34</a:t>
                      </a:r>
                    </a:p>
                    <a:p>
                      <a:r>
                        <a:rPr lang="de-DE" sz="900" dirty="0"/>
                        <a:t>13</a:t>
                      </a:r>
                    </a:p>
                    <a:p>
                      <a:r>
                        <a:rPr lang="de-DE" sz="900" dirty="0"/>
                        <a:t>3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20</a:t>
                      </a:r>
                    </a:p>
                    <a:p>
                      <a:r>
                        <a:rPr lang="de-DE" sz="900" dirty="0"/>
                        <a:t>1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</a:t>
                      </a:r>
                    </a:p>
                    <a:p>
                      <a:r>
                        <a:rPr lang="de-DE" sz="900" dirty="0"/>
                        <a:t>36</a:t>
                      </a:r>
                    </a:p>
                    <a:p>
                      <a:r>
                        <a:rPr lang="de-DE" sz="900" dirty="0"/>
                        <a:t>29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13</a:t>
                      </a:r>
                    </a:p>
                    <a:p>
                      <a:r>
                        <a:rPr lang="de-DE" sz="900" dirty="0"/>
                        <a:t>8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</a:t>
                      </a:r>
                    </a:p>
                    <a:p>
                      <a:r>
                        <a:rPr lang="de-DE" sz="900" dirty="0"/>
                        <a:t>7</a:t>
                      </a:r>
                    </a:p>
                    <a:p>
                      <a:r>
                        <a:rPr lang="de-DE" sz="900" dirty="0"/>
                        <a:t>19</a:t>
                      </a:r>
                    </a:p>
                    <a:p>
                      <a:r>
                        <a:rPr lang="de-DE" sz="900" dirty="0"/>
                        <a:t>41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12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</a:t>
                      </a:r>
                    </a:p>
                    <a:p>
                      <a:r>
                        <a:rPr lang="de-DE" sz="900" dirty="0"/>
                        <a:t>13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</a:t>
                      </a:r>
                    </a:p>
                    <a:p>
                      <a:r>
                        <a:rPr lang="de-DE" sz="900" dirty="0"/>
                        <a:t>14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</a:t>
                      </a:r>
                    </a:p>
                    <a:p>
                      <a:r>
                        <a:rPr lang="de-DE" sz="900" dirty="0"/>
                        <a:t>15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21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</a:t>
                      </a:r>
                    </a:p>
                    <a:p>
                      <a:r>
                        <a:rPr lang="de-DE" sz="900" dirty="0"/>
                        <a:t>22</a:t>
                      </a:r>
                    </a:p>
                    <a:p>
                      <a:r>
                        <a:rPr lang="de-DE" sz="900" dirty="0"/>
                        <a:t>10</a:t>
                      </a:r>
                    </a:p>
                    <a:p>
                      <a:r>
                        <a:rPr lang="de-DE" sz="900" dirty="0"/>
                        <a:t>10</a:t>
                      </a:r>
                    </a:p>
                    <a:p>
                      <a:r>
                        <a:rPr lang="de-DE" sz="900" dirty="0"/>
                        <a:t>17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</a:t>
                      </a:r>
                    </a:p>
                    <a:p>
                      <a:r>
                        <a:rPr lang="de-DE" sz="900" dirty="0"/>
                        <a:t>6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3</a:t>
                      </a:r>
                    </a:p>
                    <a:p>
                      <a:r>
                        <a:rPr lang="de-DE" sz="900" dirty="0"/>
                        <a:t>4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  <a:p>
                      <a:r>
                        <a:rPr lang="de-DE" sz="900" dirty="0"/>
                        <a:t>28</a:t>
                      </a:r>
                    </a:p>
                    <a:p>
                      <a:r>
                        <a:rPr lang="de-DE" sz="900" dirty="0"/>
                        <a:t>8</a:t>
                      </a:r>
                    </a:p>
                    <a:p>
                      <a:r>
                        <a:rPr lang="de-DE" sz="900" dirty="0"/>
                        <a:t>7</a:t>
                      </a:r>
                    </a:p>
                    <a:p>
                      <a:r>
                        <a:rPr lang="de-DE" sz="900" dirty="0"/>
                        <a:t>8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13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4692553" cy="2400267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Categorial features:</a:t>
            </a:r>
          </a:p>
          <a:p>
            <a:pPr lvl="1"/>
            <a:r>
              <a:rPr lang="en-GB" noProof="0" dirty="0"/>
              <a:t>Use count frequencies:</a:t>
            </a:r>
          </a:p>
          <a:p>
            <a:pPr lvl="1"/>
            <a:endParaRPr lang="en-GB" sz="1667" noProof="0" dirty="0"/>
          </a:p>
          <a:p>
            <a:pPr marL="380946" lvl="1" indent="0">
              <a:buNone/>
            </a:pPr>
            <a:br>
              <a:rPr lang="en-GB" noProof="0" dirty="0"/>
            </a:br>
            <a:endParaRPr lang="en-GB" noProof="0" dirty="0"/>
          </a:p>
          <a:p>
            <a:r>
              <a:rPr lang="en-GB" noProof="0" dirty="0"/>
              <a:t>Example: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Estimating probabilities</a:t>
            </a:r>
          </a:p>
        </p:txBody>
      </p:sp>
      <p:pic>
        <p:nvPicPr>
          <p:cNvPr id="4" name="Picture 2" descr="C:\Documents and Settings\Thomas\Local Settings\Temporary Internet Files\Content.IE5\Q2ZYCQ88\MC90041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07" y="2857501"/>
            <a:ext cx="800592" cy="7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 rot="20940097">
            <a:off x="4067127" y="4855298"/>
            <a:ext cx="1500167" cy="60006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Zero Probabilities!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571667" y="1972118"/>
          <a:ext cx="3844313" cy="64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9600" imgH="507960" progId="Equation.3">
                  <p:embed/>
                </p:oleObj>
              </mc:Choice>
              <mc:Fallback>
                <p:oleObj name="Equation" r:id="rId3" imgW="3009600" imgH="5079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1972118"/>
                        <a:ext cx="3844313" cy="64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571667" y="3995657"/>
          <a:ext cx="214180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160" imgH="393480" progId="Equation.3">
                  <p:embed/>
                </p:oleObj>
              </mc:Choice>
              <mc:Fallback>
                <p:oleObj name="Equation" r:id="rId5" imgW="1676160" imgH="3934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3995657"/>
                        <a:ext cx="214180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571667" y="3375622"/>
          <a:ext cx="274108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45960" imgH="393480" progId="Equation.3">
                  <p:embed/>
                </p:oleObj>
              </mc:Choice>
              <mc:Fallback>
                <p:oleObj name="Equation" r:id="rId7" imgW="2145960" imgH="3934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3375622"/>
                        <a:ext cx="2741084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571667" y="4596261"/>
          <a:ext cx="245136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17360" imgH="393480" progId="Equation.3">
                  <p:embed/>
                </p:oleObj>
              </mc:Choice>
              <mc:Fallback>
                <p:oleObj name="Equation" r:id="rId9" imgW="1917360" imgH="393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4596261"/>
                        <a:ext cx="245136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CDE454-8F38-594E-B568-305CEE2DD4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17A2366-6C66-D146-A1B5-C386D150F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448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Smoothing for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Laplace smoothing</a:t>
            </a:r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pPr lvl="1"/>
            <a:r>
              <a:rPr lang="en-GB" noProof="0" dirty="0"/>
              <a:t>Where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/>
              <a:t> is the set of values for attribute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Generalized additive smoothing (</a:t>
            </a:r>
            <a:r>
              <a:rPr lang="en-GB" noProof="0" dirty="0" err="1"/>
              <a:t>Lidstone</a:t>
            </a:r>
            <a:r>
              <a:rPr lang="en-GB" noProof="0" dirty="0"/>
              <a:t>):</a:t>
            </a:r>
          </a:p>
          <a:p>
            <a:endParaRPr lang="en-GB" noProof="0" dirty="0"/>
          </a:p>
          <a:p>
            <a:endParaRPr lang="en-GB" noProof="0" dirty="0"/>
          </a:p>
          <a:p>
            <a:pPr lvl="1"/>
            <a:r>
              <a:rPr lang="en-GB" noProof="0" dirty="0"/>
              <a:t>with Parameter </a:t>
            </a:r>
            <a:r>
              <a:rPr lang="en-GB" i="1" noProof="0" dirty="0" err="1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λ</a:t>
            </a:r>
            <a:endParaRPr lang="en-GB" i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92147" y="1477347"/>
            <a:ext cx="2280253" cy="1140127"/>
            <a:chOff x="6156176" y="1556792"/>
            <a:chExt cx="2736304" cy="1368152"/>
          </a:xfrm>
        </p:grpSpPr>
        <p:sp>
          <p:nvSpPr>
            <p:cNvPr id="4" name="Rounded Rectangle 3"/>
            <p:cNvSpPr/>
            <p:nvPr/>
          </p:nvSpPr>
          <p:spPr>
            <a:xfrm>
              <a:off x="6156176" y="2060848"/>
              <a:ext cx="2736304" cy="86409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70" dirty="0">
                  <a:solidFill>
                    <a:schemeClr val="tx2"/>
                  </a:solidFill>
                </a:rPr>
                <a:t>One entry zero: overall product zero !!!</a:t>
              </a:r>
              <a:endParaRPr lang="en-GB" sz="1170" dirty="0">
                <a:solidFill>
                  <a:schemeClr val="tx2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6588224" y="1556792"/>
              <a:ext cx="936104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51753" y="1093277"/>
          <a:ext cx="3841750" cy="82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160" imgH="457200" progId="Equation.3">
                  <p:embed/>
                </p:oleObj>
              </mc:Choice>
              <mc:Fallback>
                <p:oleObj name="Equation" r:id="rId2" imgW="210816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753" y="1093277"/>
                        <a:ext cx="3841750" cy="828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211365"/>
              </p:ext>
            </p:extLst>
          </p:nvPr>
        </p:nvGraphicFramePr>
        <p:xfrm>
          <a:off x="1480219" y="2518833"/>
          <a:ext cx="4411928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54200" imgH="533160" progId="Equation.3">
                  <p:embed/>
                </p:oleObj>
              </mc:Choice>
              <mc:Fallback>
                <p:oleObj name="Equation" r:id="rId4" imgW="3454200" imgH="53316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219" y="2518833"/>
                        <a:ext cx="4411928" cy="677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40970"/>
              </p:ext>
            </p:extLst>
          </p:nvPr>
        </p:nvGraphicFramePr>
        <p:xfrm>
          <a:off x="1480219" y="4079032"/>
          <a:ext cx="4525698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43120" imgH="533160" progId="Equation.3">
                  <p:embed/>
                </p:oleObj>
              </mc:Choice>
              <mc:Fallback>
                <p:oleObj name="Equation" r:id="rId6" imgW="3543120" imgH="5331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219" y="4079032"/>
                        <a:ext cx="4525698" cy="677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3479C3B-140B-5A4F-9CDB-903DB23819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D77E9C1-BAAA-E641-B00B-83AF1D978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14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537354"/>
            <a:ext cx="4680520" cy="3900433"/>
          </a:xfrm>
        </p:spPr>
        <p:txBody>
          <a:bodyPr/>
          <a:lstStyle/>
          <a:p>
            <a:r>
              <a:rPr lang="en-GB" noProof="0" dirty="0"/>
              <a:t>Example: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87" y="577247"/>
            <a:ext cx="4740527" cy="840093"/>
          </a:xfrm>
        </p:spPr>
        <p:txBody>
          <a:bodyPr/>
          <a:lstStyle/>
          <a:p>
            <a:r>
              <a:rPr lang="en-GB" noProof="0" dirty="0"/>
              <a:t>Estimating probabilities using smoothing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02834" y="2097815"/>
          <a:ext cx="275960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393480" progId="Equation.3">
                  <p:embed/>
                </p:oleObj>
              </mc:Choice>
              <mc:Fallback>
                <p:oleObj name="Equation" r:id="rId2" imgW="2158920" imgH="393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34" y="2097815"/>
                        <a:ext cx="2759604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02834" y="2716940"/>
          <a:ext cx="212460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560" imgH="393480" progId="Equation.3">
                  <p:embed/>
                </p:oleObj>
              </mc:Choice>
              <mc:Fallback>
                <p:oleObj name="Equation" r:id="rId4" imgW="1663560" imgH="3934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34" y="2716940"/>
                        <a:ext cx="2124604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02834" y="3317544"/>
          <a:ext cx="2467239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320" imgH="393480" progId="Equation.3">
                  <p:embed/>
                </p:oleObj>
              </mc:Choice>
              <mc:Fallback>
                <p:oleObj name="Equation" r:id="rId6" imgW="193032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34" y="3317544"/>
                        <a:ext cx="2467239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2E9D603-9282-E647-80CC-0DB76BC0C2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74111B-1816-9E46-ABE0-859D6C32AD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0423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4740527" cy="1140127"/>
          </a:xfrm>
        </p:spPr>
        <p:txBody>
          <a:bodyPr>
            <a:normAutofit/>
          </a:bodyPr>
          <a:lstStyle/>
          <a:p>
            <a:r>
              <a:rPr lang="en-GB" noProof="0" dirty="0"/>
              <a:t>Mushroom: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= (</a:t>
            </a: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f,y,w,t,c,n,p,g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noProof="0" dirty="0"/>
              <a:t>Category: poisonous:</a:t>
            </a:r>
          </a:p>
          <a:p>
            <a:pPr lvl="1">
              <a:lnSpc>
                <a:spcPct val="90000"/>
              </a:lnSpc>
            </a:pPr>
            <a:endParaRPr lang="en-GB" sz="1667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Example: Classification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71900" y="4837720"/>
            <a:ext cx="1800200" cy="60006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P(poisonous|o) =</a:t>
            </a:r>
            <a:b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0.000247</a:t>
            </a:r>
            <a:endParaRPr lang="en-GB" sz="117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83522" y="1957400"/>
          <a:ext cx="2248352" cy="3490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49360" imgH="3670200" progId="Equation.3">
                  <p:embed/>
                </p:oleObj>
              </mc:Choice>
              <mc:Fallback>
                <p:oleObj name="Equation" r:id="rId2" imgW="2349360" imgH="3670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522" y="1957400"/>
                        <a:ext cx="2248352" cy="3490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E2B69DE-EE4C-5B4C-AC27-EB97AF25720C}"/>
                  </a:ext>
                </a:extLst>
              </p:cNvPr>
              <p:cNvSpPr txBox="1"/>
              <p:nvPr/>
            </p:nvSpPr>
            <p:spPr>
              <a:xfrm>
                <a:off x="3131840" y="2737487"/>
                <a:ext cx="360040" cy="380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00" i="1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de-DE" sz="1000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E2B69DE-EE4C-5B4C-AC27-EB97AF25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737487"/>
                <a:ext cx="360040" cy="380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968C63A-734E-9243-8ECE-749FB099B1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FF4CDB8-D65F-FD42-8DC0-6DBF49331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82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Example: Classification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71900" y="4837720"/>
            <a:ext cx="1800200" cy="60006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P(edible|o) =</a:t>
            </a:r>
            <a:b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0.000087</a:t>
            </a:r>
            <a:endParaRPr lang="en-GB" sz="117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1587" y="1057300"/>
            <a:ext cx="4740527" cy="1140127"/>
          </a:xfrm>
          <a:prstGeom prst="rect">
            <a:avLst/>
          </a:prstGeom>
        </p:spPr>
        <p:txBody>
          <a:bodyPr vert="horz" lIns="76200" tIns="38100" rIns="76200" bIns="381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667" dirty="0"/>
              <a:t>Mushroom: </a:t>
            </a:r>
            <a:r>
              <a:rPr lang="de-DE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= (f,y,w,t,c,n,p,g)</a:t>
            </a:r>
          </a:p>
          <a:p>
            <a:r>
              <a:rPr lang="de-DE" sz="2667" dirty="0"/>
              <a:t>Category: edible:</a:t>
            </a:r>
          </a:p>
          <a:p>
            <a:pPr lvl="1">
              <a:lnSpc>
                <a:spcPct val="90000"/>
              </a:lnSpc>
            </a:pPr>
            <a:endParaRPr lang="de-DE" sz="1667" dirty="0"/>
          </a:p>
          <a:p>
            <a:pPr lvl="1"/>
            <a:endParaRPr lang="en-GB" sz="2333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05719" y="1957917"/>
          <a:ext cx="2004218" cy="3489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3670200" progId="Equation.3">
                  <p:embed/>
                </p:oleObj>
              </mc:Choice>
              <mc:Fallback>
                <p:oleObj name="Equation" r:id="rId2" imgW="2095200" imgH="3670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719" y="1957917"/>
                        <a:ext cx="2004218" cy="3489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 rot="20313687">
            <a:off x="3701904" y="3962660"/>
            <a:ext cx="174019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 err="1">
                <a:solidFill>
                  <a:srgbClr val="FF0000"/>
                </a:solidFill>
              </a:rPr>
              <a:t>Poisonous</a:t>
            </a:r>
            <a:r>
              <a:rPr lang="de-DE" sz="117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9A4DE8-AE47-4E40-9BF6-2686218C4C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8CBF9EC-6112-9F4F-936E-B50FB5D44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158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Implementation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7440827" cy="26402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High number of attributes and attribute values:</a:t>
            </a:r>
          </a:p>
          <a:p>
            <a:pPr lvl="1"/>
            <a:r>
              <a:rPr lang="en-GB" noProof="0" dirty="0"/>
              <a:t>Many multiplications</a:t>
            </a:r>
          </a:p>
          <a:p>
            <a:pPr lvl="1"/>
            <a:r>
              <a:rPr lang="en-GB" noProof="0" dirty="0"/>
              <a:t>Very small values</a:t>
            </a:r>
          </a:p>
          <a:p>
            <a:r>
              <a:rPr lang="en-GB" noProof="0" dirty="0"/>
              <a:t>Use logarithm:</a:t>
            </a:r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sp>
        <p:nvSpPr>
          <p:cNvPr id="4" name="Rounded Rectangle 3"/>
          <p:cNvSpPr/>
          <p:nvPr/>
        </p:nvSpPr>
        <p:spPr>
          <a:xfrm rot="21207177">
            <a:off x="5877523" y="2691546"/>
            <a:ext cx="2280253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Risk of issues with accurate representation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03119" y="3697594"/>
          <a:ext cx="4929188" cy="17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05040" imgH="965160" progId="Equation.3">
                  <p:embed/>
                </p:oleObj>
              </mc:Choice>
              <mc:Fallback>
                <p:oleObj name="Equation" r:id="rId2" imgW="2705040" imgH="96516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119" y="3697594"/>
                        <a:ext cx="4929188" cy="1747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79146" y="1219730"/>
          <a:ext cx="3841750" cy="82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08200" imgH="457200" progId="Equation.3">
                  <p:embed/>
                </p:oleObj>
              </mc:Choice>
              <mc:Fallback>
                <p:oleObj name="Equation" r:id="rId4" imgW="210820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146" y="1219730"/>
                        <a:ext cx="3841750" cy="828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2E7D02E-A379-5449-A4FB-D95E05298E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45678A7-C6A0-4542-A648-FA943D90CA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2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83F016-AEE6-F447-AEB2-67517A07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generalizes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(</a:t>
            </a:r>
            <a:r>
              <a:rPr lang="de-DE" dirty="0" err="1"/>
              <a:t>rather</a:t>
            </a:r>
            <a:r>
              <a:rPr lang="de-DE" dirty="0"/>
              <a:t>)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(i.e. </a:t>
            </a:r>
            <a:r>
              <a:rPr lang="de-DE" dirty="0" err="1"/>
              <a:t>samples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, </a:t>
            </a:r>
            <a:r>
              <a:rPr lang="de-DE" dirty="0" err="1"/>
              <a:t>because</a:t>
            </a:r>
            <a:endParaRPr lang="de-DE" dirty="0"/>
          </a:p>
          <a:p>
            <a:pPr lvl="1"/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flawed</a:t>
            </a:r>
            <a:r>
              <a:rPr lang="de-DE" dirty="0"/>
              <a:t> (e.g. </a:t>
            </a:r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inaccurate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inherently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(e.g.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Laplace‘s</a:t>
            </a:r>
            <a:r>
              <a:rPr lang="de-DE" dirty="0"/>
              <a:t> </a:t>
            </a:r>
            <a:r>
              <a:rPr lang="de-DE" dirty="0" err="1"/>
              <a:t>demon</a:t>
            </a:r>
            <a:r>
              <a:rPr lang="de-DE" dirty="0"/>
              <a:t>)</a:t>
            </a:r>
          </a:p>
          <a:p>
            <a:pPr lvl="3"/>
            <a:r>
              <a:rPr lang="de-DE" dirty="0" err="1"/>
              <a:t>including</a:t>
            </a:r>
            <a:r>
              <a:rPr lang="de-DE" dirty="0"/>
              <a:t>: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latent variables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6F17F8-A092-2C4E-A514-BDDCDB22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2448B7-2E29-9547-85B6-D573CE08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2B19F55-6D98-C640-BB8C-4F1778E0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C223B2-87F5-2343-B729-74C1BAEF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98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Naive Bayes for Text Classification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193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is Text Different?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noProof="0" dirty="0"/>
              <a:t>Text as set of terms</a:t>
            </a:r>
          </a:p>
          <a:p>
            <a:pPr lvl="1"/>
            <a:r>
              <a:rPr lang="en-GB" noProof="0" dirty="0"/>
              <a:t>Bag of words model</a:t>
            </a:r>
          </a:p>
          <a:p>
            <a:endParaRPr lang="en-GB" noProof="0" dirty="0"/>
          </a:p>
          <a:p>
            <a:r>
              <a:rPr lang="en-GB" noProof="0" dirty="0"/>
              <a:t>Attributes</a:t>
            </a:r>
          </a:p>
          <a:p>
            <a:pPr lvl="1"/>
            <a:r>
              <a:rPr lang="en-GB" noProof="0" dirty="0"/>
              <a:t>Terms (words)</a:t>
            </a:r>
          </a:p>
          <a:p>
            <a:pPr lvl="2"/>
            <a:r>
              <a:rPr lang="en-GB" noProof="0" dirty="0"/>
              <a:t>Presence (binary)</a:t>
            </a:r>
          </a:p>
          <a:p>
            <a:pPr lvl="2"/>
            <a:r>
              <a:rPr lang="en-GB" noProof="0" dirty="0"/>
              <a:t>Frequency (</a:t>
            </a:r>
            <a:r>
              <a:rPr lang="en-GB" noProof="0" dirty="0" err="1"/>
              <a:t>tf</a:t>
            </a:r>
            <a:r>
              <a:rPr lang="en-GB" noProof="0" dirty="0"/>
              <a:t>)</a:t>
            </a:r>
          </a:p>
          <a:p>
            <a:pPr lvl="2"/>
            <a:endParaRPr lang="en-GB" noProof="0" dirty="0"/>
          </a:p>
          <a:p>
            <a:r>
              <a:rPr lang="en-GB" noProof="0" dirty="0"/>
              <a:t>Vocabulary:</a:t>
            </a:r>
          </a:p>
          <a:p>
            <a:pPr lvl="1"/>
            <a:r>
              <a:rPr lang="en-GB" noProof="0" dirty="0"/>
              <a:t>Hundreds of thousands of attributes</a:t>
            </a:r>
          </a:p>
          <a:p>
            <a:pPr lvl="1"/>
            <a:r>
              <a:rPr lang="en-GB" noProof="0" dirty="0"/>
              <a:t>In one document: typically only a small fraction used</a:t>
            </a:r>
          </a:p>
          <a:p>
            <a:pPr lvl="8"/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r>
              <a:rPr lang="en-GB" noProof="0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12060" y="912440"/>
            <a:ext cx="2247457" cy="1224981"/>
            <a:chOff x="3601637" y="1893028"/>
            <a:chExt cx="2696948" cy="1469977"/>
          </a:xfrm>
        </p:grpSpPr>
        <p:sp>
          <p:nvSpPr>
            <p:cNvPr id="6" name="Cloud 5"/>
            <p:cNvSpPr/>
            <p:nvPr/>
          </p:nvSpPr>
          <p:spPr>
            <a:xfrm>
              <a:off x="3601637" y="1893028"/>
              <a:ext cx="2696948" cy="1469977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7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84292" y="2737569"/>
              <a:ext cx="531060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the</a:t>
              </a:r>
              <a:endParaRPr lang="en-GB" sz="117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053" y="2172774"/>
              <a:ext cx="634504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web</a:t>
              </a:r>
              <a:endParaRPr lang="en-GB" sz="117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948" y="2737567"/>
              <a:ext cx="483823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is</a:t>
              </a:r>
              <a:endParaRPr lang="en-GB" sz="117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49822" y="2212096"/>
              <a:ext cx="782780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huge</a:t>
              </a:r>
              <a:endParaRPr lang="en-GB" sz="117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29" y="2277004"/>
              <a:ext cx="673714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data</a:t>
              </a:r>
              <a:endParaRPr lang="en-GB" sz="117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751687" y="4657700"/>
          <a:ext cx="5744000" cy="336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70200" imgH="215640" progId="Equation.3">
                  <p:embed/>
                </p:oleObj>
              </mc:Choice>
              <mc:Fallback>
                <p:oleObj name="Equation" r:id="rId2" imgW="3670200" imgH="2156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687" y="4657700"/>
                        <a:ext cx="5744000" cy="336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1FCFA3BD-1E79-0A4F-A08E-8B7FCF797F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863FB2E-A9D6-D347-B58C-05D0EB052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828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Multinomial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noProof="0" dirty="0"/>
              <a:t>Terms which are not present do not affect the class association</a:t>
            </a:r>
          </a:p>
          <a:p>
            <a:endParaRPr lang="en-GB" noProof="0" dirty="0"/>
          </a:p>
          <a:p>
            <a:r>
              <a:rPr lang="en-GB" noProof="0" dirty="0"/>
              <a:t>Involve term frequencies to estimate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d|c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noProof="0" dirty="0"/>
          </a:p>
          <a:p>
            <a:pPr lvl="1"/>
            <a:r>
              <a:rPr lang="en-GB" noProof="0" dirty="0"/>
              <a:t>Reformulation: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Comparable to unigram Language Models</a:t>
            </a:r>
          </a:p>
          <a:p>
            <a:pPr marL="2373540" lvl="1" indent="0">
              <a:buNone/>
            </a:pPr>
            <a:endParaRPr lang="en-GB" noProof="0" dirty="0"/>
          </a:p>
          <a:p>
            <a:pPr marL="2373540" lvl="1" indent="0">
              <a:buNone/>
            </a:pPr>
            <a:endParaRPr lang="en-GB" noProof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436422"/>
              </p:ext>
            </p:extLst>
          </p:nvPr>
        </p:nvGraphicFramePr>
        <p:xfrm>
          <a:off x="2824273" y="2682408"/>
          <a:ext cx="3177061" cy="162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1002960" progId="Equation.3">
                  <p:embed/>
                </p:oleObj>
              </mc:Choice>
              <mc:Fallback>
                <p:oleObj name="Equation" r:id="rId2" imgW="1955520" imgH="10029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273" y="2682408"/>
                        <a:ext cx="3177061" cy="1620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CB58F-9B3B-8B4F-845E-1C86FC0BB8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596328-F82C-C646-AB97-855AA843C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6363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MLE</a:t>
            </a:r>
          </a:p>
          <a:p>
            <a:pPr lvl="1"/>
            <a:r>
              <a:rPr lang="en-GB" noProof="0" dirty="0"/>
              <a:t>Category prior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i="1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noProof="0" dirty="0"/>
              <a:t> as before</a:t>
            </a:r>
          </a:p>
          <a:p>
            <a:pPr lvl="1"/>
            <a:r>
              <a:rPr lang="en-GB" noProof="0" dirty="0"/>
              <a:t>Term probabilities in category:</a:t>
            </a:r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r>
              <a:rPr lang="en-GB" noProof="0" dirty="0"/>
              <a:t>Smoothing</a:t>
            </a:r>
          </a:p>
          <a:p>
            <a:pPr lvl="1"/>
            <a:r>
              <a:rPr lang="en-GB" noProof="0" dirty="0"/>
              <a:t>Laplace smoothing</a:t>
            </a:r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endParaRPr lang="en-GB" sz="833" noProof="0" dirty="0"/>
          </a:p>
          <a:p>
            <a:pPr marL="380946" lvl="1" indent="0">
              <a:buNone/>
            </a:pPr>
            <a:endParaRPr lang="en-GB" noProof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91881" y="2437453"/>
          <a:ext cx="2143629" cy="7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4960" imgH="507960" progId="Equation.3">
                  <p:embed/>
                </p:oleObj>
              </mc:Choice>
              <mc:Fallback>
                <p:oleObj name="Equation" r:id="rId2" imgW="1434960" imgH="5079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1" y="2437453"/>
                        <a:ext cx="2143629" cy="75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71833" y="4417674"/>
          <a:ext cx="2977885" cy="755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507960" progId="Equation.3">
                  <p:embed/>
                </p:oleObj>
              </mc:Choice>
              <mc:Fallback>
                <p:oleObj name="Equation" r:id="rId4" imgW="1993680" imgH="50796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33" y="4417674"/>
                        <a:ext cx="2977885" cy="755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49F569-0034-1840-B747-DD37711194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EF1A4-D0D4-E849-AC36-114D25B35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20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Classification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noProof="0" dirty="0"/>
              <a:t>Multinomial NB classifier: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1047600" lvl="4" indent="-285709">
              <a:buFont typeface="Wingdings" pitchFamily="2" charset="2"/>
              <a:buChar char="§"/>
            </a:pPr>
            <a:endParaRPr lang="en-GB" i="1" noProof="0" dirty="0">
              <a:latin typeface="Cambria Math"/>
            </a:endParaRP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noProof="0" dirty="0"/>
              <a:t> : ground truth documents for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i="1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noProof="0" dirty="0"/>
          </a:p>
          <a:p>
            <a:pPr marL="1047600" lvl="4" indent="-285709">
              <a:buFont typeface="Wingdings" pitchFamily="2" charset="2"/>
              <a:buChar char="§"/>
            </a:pP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noProof="0" dirty="0"/>
              <a:t> : set of training documents</a:t>
            </a: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noProof="0" dirty="0"/>
              <a:t> : size of vocabulary</a:t>
            </a: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GB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noProof="0" dirty="0"/>
              <a:t> : collection frequency of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/>
              <a:t> restricted on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i="1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,d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noProof="0" dirty="0"/>
              <a:t> : term frequency of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/>
              <a:t> in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GB" noProof="0" dirty="0"/>
          </a:p>
          <a:p>
            <a:r>
              <a:rPr lang="en-GB" noProof="0" dirty="0"/>
              <a:t>For practical reasons:</a:t>
            </a:r>
          </a:p>
          <a:p>
            <a:pPr lvl="1"/>
            <a:r>
              <a:rPr lang="en-GB" noProof="0" dirty="0"/>
              <a:t>Treat all documents from one category as one large document</a:t>
            </a:r>
          </a:p>
          <a:p>
            <a:pPr lvl="1"/>
            <a:r>
              <a:rPr lang="en-GB" noProof="0" dirty="0"/>
              <a:t>Sum over logs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71633" y="1463313"/>
                <a:ext cx="6000667" cy="764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70" i="1">
                              <a:latin typeface="Cambria Math" charset="0"/>
                            </a:rPr>
                            <m:t>𝛾</m:t>
                          </m:r>
                        </m:e>
                        <m:sub>
                          <m:r>
                            <a:rPr lang="de-DE" sz="1170" i="1">
                              <a:latin typeface="Cambria Math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170" i="1">
                              <a:latin typeface="Cambria Math" charset="0"/>
                            </a:rPr>
                            <m:t>𝑑</m:t>
                          </m:r>
                        </m:e>
                      </m:d>
                      <m:r>
                        <a:rPr lang="de-DE" sz="117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17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DE" sz="117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17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17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sz="11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170">
                                          <a:latin typeface="Cambria Math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170">
                                          <a:latin typeface="Cambria Math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de-DE" sz="1170" i="1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de-DE" sz="1170" i="1">
                                      <a:latin typeface="Cambria Math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mr-IN" sz="11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1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de-DE" sz="11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</m:num>
                                    <m:den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  <m:r>
                                    <a:rPr lang="de-DE" sz="1170" i="1">
                                      <a:latin typeface="Cambria Math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sz="11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lang="is-IS" sz="11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ctrlPr>
                                                <a:rPr lang="mr-IN" sz="117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mr-IN" sz="117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de-DE" sz="117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de-DE" sz="1170">
                                                          <a:latin typeface="Cambria Math" charset="0"/>
                                                        </a:rPr>
                                                        <m:t>cf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de-DE" sz="117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de-DE" sz="1170" i="1">
                                                      <a:latin typeface="Cambria Math" charset="0"/>
                                                    </a:rPr>
                                                    <m:t>+1</m:t>
                                                  </m:r>
                                                </m:num>
                                                <m:den>
                                                  <m:nary>
                                                    <m:naryPr>
                                                      <m:chr m:val="∑"/>
                                                      <m:limLoc m:val="subSup"/>
                                                      <m:ctrlPr>
                                                        <a:rPr lang="is-IS" sz="117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5"/>
                                                        </m:rP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𝑀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170">
                                                              <a:latin typeface="Cambria Math" charset="0"/>
                                                            </a:rPr>
                                                            <m:t>cf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de-DE" sz="117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𝑐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de-DE" sz="117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</m:nary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nary>
                                    </m:e>
                                    <m:sup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𝑡𝑓</m:t>
                                      </m:r>
                                      <m:d>
                                        <m:dPr>
                                          <m:ctrlPr>
                                            <a:rPr lang="de-DE" sz="11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17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170" i="1">
                                                  <a:latin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170" i="1"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17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33" y="1463313"/>
                <a:ext cx="6000667" cy="764889"/>
              </a:xfrm>
              <a:prstGeom prst="rect">
                <a:avLst/>
              </a:prstGeom>
              <a:blipFill>
                <a:blip r:embed="rId2"/>
                <a:stretch>
                  <a:fillRect t="-62295" b="-10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E5F79-0BE2-7E4A-A8CB-101D039D52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6870DC-FABB-8845-A070-1367EF5A7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7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305" y="891045"/>
            <a:ext cx="7440827" cy="1380153"/>
          </a:xfrm>
        </p:spPr>
        <p:txBody>
          <a:bodyPr>
            <a:normAutofit fontScale="77500" lnSpcReduction="20000"/>
          </a:bodyPr>
          <a:lstStyle/>
          <a:p>
            <a:r>
              <a:rPr lang="en-GB" noProof="0" dirty="0"/>
              <a:t>30 training documents</a:t>
            </a:r>
          </a:p>
          <a:p>
            <a:r>
              <a:rPr lang="en-GB" noProof="0" dirty="0"/>
              <a:t>3 categories: economics, politics, tourism</a:t>
            </a:r>
          </a:p>
          <a:p>
            <a:r>
              <a:rPr lang="en-GB" noProof="0" dirty="0"/>
              <a:t>Category priors:</a:t>
            </a:r>
          </a:p>
          <a:p>
            <a:pPr marL="380985" lvl="1" indent="0">
              <a:buNone/>
            </a:pPr>
            <a:r>
              <a:rPr lang="en-GB" b="0" noProof="0" dirty="0"/>
              <a:t> </a:t>
            </a:r>
            <a:endParaRPr lang="en-GB" noProof="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748079"/>
              </p:ext>
            </p:extLst>
          </p:nvPr>
        </p:nvGraphicFramePr>
        <p:xfrm>
          <a:off x="820305" y="2309407"/>
          <a:ext cx="7340087" cy="30095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9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d15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i="0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agency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airplane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beach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boat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company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government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island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journey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law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president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tax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turnover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dirty="0">
                        <a:effectLst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648415"/>
              </p:ext>
            </p:extLst>
          </p:nvPr>
        </p:nvGraphicFramePr>
        <p:xfrm>
          <a:off x="2894922" y="1581121"/>
          <a:ext cx="3001698" cy="599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393480" progId="Equation.3">
                  <p:embed/>
                </p:oleObj>
              </mc:Choice>
              <mc:Fallback>
                <p:oleObj name="Equation" r:id="rId2" imgW="195552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922" y="1581121"/>
                        <a:ext cx="3001698" cy="599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3F08D73-262C-5742-AEB3-CFE0E58F83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F34928-98B9-F04E-812F-AEEF57286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4666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5280587" cy="4380487"/>
          </a:xfrm>
        </p:spPr>
        <p:txBody>
          <a:bodyPr/>
          <a:lstStyle/>
          <a:p>
            <a:r>
              <a:rPr lang="en-GB" noProof="0" dirty="0"/>
              <a:t>Aggregate term frequencies in categories</a:t>
            </a:r>
          </a:p>
          <a:p>
            <a:r>
              <a:rPr lang="en-GB" noProof="0" dirty="0"/>
              <a:t>Determine category length</a:t>
            </a:r>
          </a:p>
          <a:p>
            <a:pPr lvl="1"/>
            <a:r>
              <a:rPr lang="en-GB" noProof="0" dirty="0"/>
              <a:t>Sum of term frequencies</a:t>
            </a:r>
          </a:p>
          <a:p>
            <a:r>
              <a:rPr lang="en-GB" noProof="0" dirty="0"/>
              <a:t>Estimate term probabilities</a:t>
            </a:r>
          </a:p>
          <a:p>
            <a:pPr lvl="1"/>
            <a:r>
              <a:rPr lang="en-GB" noProof="0" dirty="0"/>
              <a:t>Include smoothing</a:t>
            </a:r>
          </a:p>
          <a:p>
            <a:pPr marL="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387445"/>
              </p:ext>
            </p:extLst>
          </p:nvPr>
        </p:nvGraphicFramePr>
        <p:xfrm>
          <a:off x="6150506" y="516710"/>
          <a:ext cx="2041055" cy="348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3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agency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airplane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beach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20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boat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city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company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government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island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journey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law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president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tax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turnover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65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78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87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71700" y="3817607"/>
          <a:ext cx="2863810" cy="600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393480" progId="Equation.3">
                  <p:embed/>
                </p:oleObj>
              </mc:Choice>
              <mc:Fallback>
                <p:oleObj name="Equation" r:id="rId2" imgW="1866600" imgH="3934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700" y="3817607"/>
                        <a:ext cx="2863810" cy="600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B1EE93-9840-D946-BFED-C7013B33B3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C119F5-CFDD-F142-B88E-C6D05E660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69678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5280587" cy="4380487"/>
          </a:xfrm>
        </p:spPr>
        <p:txBody>
          <a:bodyPr/>
          <a:lstStyle/>
          <a:p>
            <a:r>
              <a:rPr lang="en-GB" noProof="0" dirty="0"/>
              <a:t>Aggregate term frequencies in categories</a:t>
            </a:r>
          </a:p>
          <a:p>
            <a:r>
              <a:rPr lang="en-GB" noProof="0" dirty="0"/>
              <a:t>Determine category length</a:t>
            </a:r>
          </a:p>
          <a:p>
            <a:pPr lvl="1"/>
            <a:r>
              <a:rPr lang="en-GB" noProof="0" dirty="0"/>
              <a:t>Sum of term frequencies</a:t>
            </a:r>
          </a:p>
          <a:p>
            <a:r>
              <a:rPr lang="en-GB" noProof="0" dirty="0"/>
              <a:t>Estimate term probabilities</a:t>
            </a:r>
          </a:p>
          <a:p>
            <a:pPr lvl="1"/>
            <a:r>
              <a:rPr lang="en-GB" noProof="0" dirty="0"/>
              <a:t>Include smoothing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For all categories and terms</a:t>
            </a:r>
          </a:p>
          <a:p>
            <a:pPr marL="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005217"/>
              </p:ext>
            </p:extLst>
          </p:nvPr>
        </p:nvGraphicFramePr>
        <p:xfrm>
          <a:off x="6150506" y="516710"/>
          <a:ext cx="2041055" cy="348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3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agency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airplane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beach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boat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city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company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government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island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journey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0.20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law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president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tax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turnover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71928" y="3817937"/>
          <a:ext cx="2864114" cy="599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393480" progId="Equation.3">
                  <p:embed/>
                </p:oleObj>
              </mc:Choice>
              <mc:Fallback>
                <p:oleObj name="Equation" r:id="rId2" imgW="1866600" imgH="393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28" y="3817937"/>
                        <a:ext cx="2864114" cy="599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3B1191-9FED-5E4E-92F7-FF9B5283D9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202A87-D13D-1547-A042-245CD7E0E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40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5280587" cy="4380487"/>
          </a:xfrm>
        </p:spPr>
        <p:txBody>
          <a:bodyPr>
            <a:normAutofit fontScale="70000" lnSpcReduction="20000"/>
          </a:bodyPr>
          <a:lstStyle/>
          <a:p>
            <a:pPr marL="440827" indent="-345591"/>
            <a:r>
              <a:rPr lang="en-GB" noProof="0" dirty="0"/>
              <a:t>New documents (now with </a:t>
            </a: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GB" noProof="0" dirty="0"/>
              <a:t>)</a:t>
            </a:r>
          </a:p>
          <a:p>
            <a:pPr marL="774155" lvl="1" indent="-345591"/>
            <a:r>
              <a:rPr lang="en-GB" noProof="0" dirty="0"/>
              <a:t>agency (1), island (2), </a:t>
            </a:r>
            <a:br>
              <a:rPr lang="en-GB" noProof="0" dirty="0"/>
            </a:br>
            <a:r>
              <a:rPr lang="en-GB" noProof="0" dirty="0"/>
              <a:t>journey (2), beach (4)</a:t>
            </a:r>
          </a:p>
          <a:p>
            <a:pPr marL="774155" lvl="1" indent="-345591"/>
            <a:endParaRPr lang="en-GB" noProof="0" dirty="0"/>
          </a:p>
          <a:p>
            <a:pPr marL="774155" lvl="1" indent="-345591"/>
            <a:endParaRPr lang="en-GB" noProof="0" dirty="0"/>
          </a:p>
          <a:p>
            <a:pPr marL="774155" lvl="1" indent="-345591"/>
            <a:endParaRPr lang="en-GB" noProof="0" dirty="0"/>
          </a:p>
          <a:p>
            <a:endParaRPr lang="en-GB" sz="750" noProof="0" dirty="0"/>
          </a:p>
          <a:p>
            <a:pPr marL="440827" indent="-345591"/>
            <a:endParaRPr lang="en-GB" noProof="0" dirty="0"/>
          </a:p>
          <a:p>
            <a:pPr marL="440827" indent="-345591"/>
            <a:r>
              <a:rPr lang="en-GB" noProof="0" dirty="0"/>
              <a:t>Second document</a:t>
            </a:r>
          </a:p>
          <a:p>
            <a:pPr marL="774155" lvl="1" indent="-345591"/>
            <a:r>
              <a:rPr lang="en-GB" noProof="0" dirty="0"/>
              <a:t>company (1), law (2), </a:t>
            </a:r>
            <a:br>
              <a:rPr lang="en-GB" noProof="0" dirty="0"/>
            </a:br>
            <a:r>
              <a:rPr lang="en-GB" noProof="0" dirty="0"/>
              <a:t>government (5), tax (3)</a:t>
            </a:r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428564" lvl="1" indent="0">
              <a:buNone/>
            </a:pPr>
            <a:r>
              <a:rPr lang="en-GB" sz="750" noProof="0" dirty="0"/>
              <a:t> </a:t>
            </a:r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68648"/>
              </p:ext>
            </p:extLst>
          </p:nvPr>
        </p:nvGraphicFramePr>
        <p:xfrm>
          <a:off x="6150506" y="516710"/>
          <a:ext cx="2041055" cy="348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3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agency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airplane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beach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boat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city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company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government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island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journey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0.20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law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president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tax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turnover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135411"/>
              </p:ext>
            </p:extLst>
          </p:nvPr>
        </p:nvGraphicFramePr>
        <p:xfrm>
          <a:off x="1580787" y="1744153"/>
          <a:ext cx="3455657" cy="1029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901440" progId="Equation.3">
                  <p:embed/>
                </p:oleObj>
              </mc:Choice>
              <mc:Fallback>
                <p:oleObj name="Equation" r:id="rId2" imgW="3009600" imgH="9014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787" y="1744153"/>
                        <a:ext cx="3455657" cy="1029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94531"/>
              </p:ext>
            </p:extLst>
          </p:nvPr>
        </p:nvGraphicFramePr>
        <p:xfrm>
          <a:off x="1580787" y="4054646"/>
          <a:ext cx="1399096" cy="840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18960" imgH="736560" progId="Equation.3">
                  <p:embed/>
                </p:oleObj>
              </mc:Choice>
              <mc:Fallback>
                <p:oleObj name="Equation" r:id="rId4" imgW="1218960" imgH="73656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787" y="4054646"/>
                        <a:ext cx="1399096" cy="840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AA103B-F3E2-BC45-994E-E8648E07A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820570-1C6E-5C44-962F-C3F57DC20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182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noProof="0" dirty="0"/>
              <a:t>Intermezzo:</a:t>
            </a:r>
            <a:br>
              <a:rPr lang="en-GB" noProof="0" dirty="0"/>
            </a:br>
            <a:r>
              <a:rPr lang="en-GB" noProof="0" dirty="0"/>
              <a:t>Continuous Probabilistic Reasoning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3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9AFAD4D-7AF4-7946-B16F-3651BA5C8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de-DE" dirty="0"/>
                  <a:t>For a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discrete</a:t>
                </a:r>
                <a:r>
                  <a:rPr lang="de-DE" dirty="0"/>
                  <a:t>				</a:t>
                </a:r>
                <a:br>
                  <a:rPr lang="de-DE" dirty="0"/>
                </a:b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A </a:t>
                </a:r>
                <a:r>
                  <a:rPr lang="de-DE" dirty="0" err="1"/>
                  <a:t>dice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:r>
                  <a:rPr lang="de-DE" dirty="0" err="1"/>
                  <a:t>representing</a:t>
                </a:r>
                <a:r>
                  <a:rPr lang="de-DE" dirty="0"/>
                  <a:t> a </a:t>
                </a:r>
                <a:r>
                  <a:rPr lang="de-DE" dirty="0" err="1"/>
                  <a:t>dice</a:t>
                </a:r>
                <a:r>
                  <a:rPr lang="de-DE" dirty="0"/>
                  <a:t> </a:t>
                </a:r>
                <a:r>
                  <a:rPr lang="de-DE" dirty="0" err="1"/>
                  <a:t>throw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 			   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b="0" dirty="0"/>
                  <a:t>, i.e.</a:t>
                </a:r>
                <a:br>
                  <a:rPr lang="de-DE" b="0" dirty="0"/>
                </a:br>
                <a:r>
                  <a:rPr lang="de-DE" b="0" dirty="0" err="1"/>
                  <a:t>event</a:t>
                </a:r>
                <a:r>
                  <a:rPr lang="de-DE" b="0" dirty="0"/>
                  <a:t> „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b="0" dirty="0"/>
                  <a:t>“ </a:t>
                </a:r>
                <a:r>
                  <a:rPr lang="de-DE" b="0" dirty="0" err="1"/>
                  <a:t>happens</a:t>
                </a:r>
                <a:endParaRPr lang="de-DE" b="0" dirty="0"/>
              </a:p>
              <a:p>
                <a:r>
                  <a:rPr lang="de-DE" dirty="0"/>
                  <a:t>A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a </a:t>
                </a:r>
                <a:r>
                  <a:rPr lang="de-DE" dirty="0" err="1"/>
                  <a:t>measurable</a:t>
                </a:r>
                <a:r>
                  <a:rPr lang="de-DE" dirty="0"/>
                  <a:t> </a:t>
                </a:r>
                <a:r>
                  <a:rPr lang="de-DE" dirty="0" err="1"/>
                  <a:t>space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domain</a:t>
                </a:r>
                <a:r>
                  <a:rPr lang="de-DE" dirty="0"/>
                  <a:t> (sample </a:t>
                </a:r>
                <a:r>
                  <a:rPr lang="de-DE" dirty="0" err="1"/>
                  <a:t>space</a:t>
                </a:r>
                <a:r>
                  <a:rPr lang="de-DE" dirty="0"/>
                  <a:t>).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a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measure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 („</a:t>
                </a:r>
                <a:r>
                  <a:rPr lang="de-DE" dirty="0" err="1"/>
                  <a:t>assigns</a:t>
                </a:r>
                <a:r>
                  <a:rPr lang="de-DE" dirty="0"/>
                  <a:t> a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possible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“ </a:t>
                </a:r>
                <a:r>
                  <a:rPr lang="de-DE" dirty="0" err="1"/>
                  <a:t>or</a:t>
                </a:r>
                <a:r>
                  <a:rPr lang="de-DE" dirty="0"/>
                  <a:t> “</a:t>
                </a:r>
                <a:r>
                  <a:rPr lang="de-DE" dirty="0" err="1"/>
                  <a:t>assigns</a:t>
                </a:r>
                <a:r>
                  <a:rPr lang="de-DE" dirty="0"/>
                  <a:t> a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possible</a:t>
                </a:r>
                <a:r>
                  <a:rPr lang="de-DE" dirty="0"/>
                  <a:t>, </a:t>
                </a:r>
                <a:r>
                  <a:rPr lang="de-DE" dirty="0" err="1"/>
                  <a:t>maybe</a:t>
                </a:r>
                <a:r>
                  <a:rPr lang="de-DE" dirty="0"/>
                  <a:t>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“)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9AFAD4D-7AF4-7946-B16F-3651BA5C8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2" t="-1818" b="-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CCF3D6-8F7E-0C40-833B-A2F52BBB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546C88-B1DF-0243-880C-922C3706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DD6AD2-AE42-1B49-A0EE-087DB064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Random Variables	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617E0-C8EF-F74E-BB26-E8ABE2C6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39" y="1078527"/>
            <a:ext cx="1682547" cy="3128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994155-CA58-3041-A9B8-9100F6FE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940" y="1447689"/>
            <a:ext cx="2641023" cy="231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15C116-5384-4645-8A91-822D9A360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940" y="1824215"/>
            <a:ext cx="1742149" cy="4907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EB03E0B-040A-024C-8C61-1F7A950F9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686" y="2588876"/>
            <a:ext cx="2335750" cy="2979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75E49B7-1BAF-F24F-AF9C-50A2ABA08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82" y="3266241"/>
            <a:ext cx="1882488" cy="26588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DA9FCB-147E-F14E-9BBE-76EB9818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7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3" y="1237320"/>
            <a:ext cx="4772380" cy="4140460"/>
          </a:xfrm>
        </p:spPr>
        <p:txBody>
          <a:bodyPr>
            <a:normAutofit/>
          </a:bodyPr>
          <a:lstStyle/>
          <a:p>
            <a:r>
              <a:rPr lang="en-GB" noProof="0" dirty="0"/>
              <a:t>Single observations are too specific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 cm) </a:t>
            </a:r>
            <a:r>
              <a:rPr lang="en-GB" noProof="0" dirty="0"/>
              <a:t>?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83.81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cm) </a:t>
            </a:r>
            <a:r>
              <a:rPr lang="en-GB" noProof="0" dirty="0"/>
              <a:t>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11304"/>
              </p:ext>
            </p:extLst>
          </p:nvPr>
        </p:nvGraphicFramePr>
        <p:xfrm>
          <a:off x="5832139" y="457234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232F1A-B070-2141-BC0E-C0AD4FAEDA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76387A-8FA6-CA43-AC7D-102F6D4E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50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2F45F1-BD25-5206-C2B3-4357C914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84" y="3083442"/>
            <a:ext cx="2985118" cy="26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8E5AE0A-874F-C64A-A556-4C4541E31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continuous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</a:t>
                </a:r>
              </a:p>
              <a:p>
                <a:r>
                  <a:rPr lang="de-DE" dirty="0"/>
                  <a:t>The </a:t>
                </a:r>
                <a:r>
                  <a:rPr lang="de-DE" b="1" dirty="0" err="1"/>
                  <a:t>probability</a:t>
                </a:r>
                <a:r>
                  <a:rPr lang="de-DE" b="1" dirty="0"/>
                  <a:t> </a:t>
                </a:r>
                <a:r>
                  <a:rPr lang="de-DE" b="1" dirty="0" err="1"/>
                  <a:t>density</a:t>
                </a:r>
                <a:r>
                  <a:rPr lang="de-DE" b="1" dirty="0"/>
                  <a:t> </a:t>
                </a:r>
                <a:r>
                  <a:rPr lang="de-DE" b="1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(</a:t>
                </a:r>
                <a:r>
                  <a:rPr lang="de-DE" dirty="0" err="1"/>
                  <a:t>pdf</a:t>
                </a:r>
                <a:r>
                  <a:rPr lang="de-DE" dirty="0"/>
                  <a:t>) 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b="1" dirty="0" err="1"/>
                  <a:t>cumulative</a:t>
                </a:r>
                <a:r>
                  <a:rPr lang="de-DE" b="1" dirty="0"/>
                  <a:t> </a:t>
                </a:r>
                <a:r>
                  <a:rPr lang="de-DE" b="1" dirty="0" err="1"/>
                  <a:t>probability</a:t>
                </a:r>
                <a:r>
                  <a:rPr lang="de-DE" b="1" dirty="0"/>
                  <a:t> </a:t>
                </a:r>
                <a:r>
                  <a:rPr lang="de-DE" b="1" dirty="0" err="1"/>
                  <a:t>distribution</a:t>
                </a:r>
                <a:br>
                  <a:rPr lang="de-DE" dirty="0"/>
                </a:br>
                <a:br>
                  <a:rPr lang="de-DE" dirty="0"/>
                </a:b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cumulative</a:t>
                </a:r>
                <a:r>
                  <a:rPr lang="de-DE" dirty="0"/>
                  <a:t> integral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br>
                  <a:rPr lang="de-DE" dirty="0"/>
                </a:br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8E5AE0A-874F-C64A-A556-4C4541E31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1C24DE32-D5CF-454C-B72C-FF5C8D9E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9A221F-22AD-4E4D-8560-06620A58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641600"/>
            <a:ext cx="4356100" cy="431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71487D-2C9A-3D48-8C80-A38B2FBAA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3594313"/>
            <a:ext cx="5130800" cy="3937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7029DB-4701-014D-B457-8E5ECB2F5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48" y="4073288"/>
            <a:ext cx="2260600" cy="3302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EAAD0-9834-0E87-BD28-7448FE16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3A1DB-F222-BD52-32AB-E2363D01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6EF71-DC59-B46A-1C40-EF918FCD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35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A95675-FD79-504F-8BB7-0D904055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e.g. Python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F6BF22-F57E-5D4B-BB74-E54EF7B6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5D57C4-AAAC-664E-95B4-E2120BBB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9E8E8D-7B19-8D41-9E33-59C3775D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el 5">
                <a:extLst>
                  <a:ext uri="{FF2B5EF4-FFF2-40B4-BE49-F238E27FC236}">
                    <a16:creationId xmlns:a16="http://schemas.microsoft.com/office/drawing/2014/main" id="{E9B2333F-F42C-AB4E-A24A-10615860C8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Uniform </a:t>
                </a:r>
                <a:r>
                  <a:rPr lang="de-DE" dirty="0" err="1"/>
                  <a:t>continuous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Titel 5">
                <a:extLst>
                  <a:ext uri="{FF2B5EF4-FFF2-40B4-BE49-F238E27FC236}">
                    <a16:creationId xmlns:a16="http://schemas.microsoft.com/office/drawing/2014/main" id="{E9B2333F-F42C-AB4E-A24A-10615860C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54" t="-212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A33C5E32-E80C-E54C-A106-BDC66692C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950" y="972001"/>
            <a:ext cx="2834430" cy="209136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A486147-4685-3C4D-9546-39C7714CE4E6}"/>
              </a:ext>
            </a:extLst>
          </p:cNvPr>
          <p:cNvSpPr/>
          <p:nvPr/>
        </p:nvSpPr>
        <p:spPr>
          <a:xfrm>
            <a:off x="4572000" y="1217221"/>
            <a:ext cx="730332" cy="676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6AB079-F1A1-F546-BC4C-94E6812D7286}"/>
              </a:ext>
            </a:extLst>
          </p:cNvPr>
          <p:cNvSpPr/>
          <p:nvPr/>
        </p:nvSpPr>
        <p:spPr>
          <a:xfrm>
            <a:off x="5799894" y="2908932"/>
            <a:ext cx="730332" cy="676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B1FF3F-9828-A949-980D-669DB114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65577"/>
            <a:ext cx="9144000" cy="2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3" y="1237320"/>
            <a:ext cx="4772380" cy="4140460"/>
          </a:xfrm>
        </p:spPr>
        <p:txBody>
          <a:bodyPr>
            <a:normAutofit/>
          </a:bodyPr>
          <a:lstStyle/>
          <a:p>
            <a:r>
              <a:rPr lang="en-GB" noProof="0" dirty="0"/>
              <a:t>Single observations are too specific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 cm) </a:t>
            </a:r>
            <a:r>
              <a:rPr lang="en-GB" noProof="0" dirty="0"/>
              <a:t>?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83.81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cm) </a:t>
            </a:r>
            <a:r>
              <a:rPr lang="en-GB" noProof="0" dirty="0"/>
              <a:t>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32139" y="457234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232F1A-B070-2141-BC0E-C0AD4FAEDA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76387A-8FA6-CA43-AC7D-102F6D4E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53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2F45F1-BD25-5206-C2B3-4357C914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84" y="3083442"/>
            <a:ext cx="2985118" cy="26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4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A6E3712-1916-A741-B940-470F35FD5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1-dimensional: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„</a:t>
                </a:r>
                <a:r>
                  <a:rPr lang="de-DE" dirty="0" err="1"/>
                  <a:t>standard</a:t>
                </a:r>
                <a:r>
                  <a:rPr lang="de-DE" dirty="0"/>
                  <a:t> normal“, </a:t>
                </a:r>
                <a:br>
                  <a:rPr lang="de-DE" dirty="0"/>
                </a:b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A6E3712-1916-A741-B940-470F35FD5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000" t="-1212" b="-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C39178-AD9C-E843-8901-F67C2CAC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8D0626-676F-E94E-9C2F-F36342FE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8A83A3-40FD-1A47-AE65-7BCE57D4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10D5ED-DE02-9F4D-9311-9793C419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1-dim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(also „Normal </a:t>
            </a:r>
            <a:r>
              <a:rPr lang="de-DE" dirty="0" err="1"/>
              <a:t>distribution</a:t>
            </a:r>
            <a:r>
              <a:rPr lang="de-DE" dirty="0"/>
              <a:t>“)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0C71AA-1352-0143-BB52-8A4293117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5" y="1670462"/>
            <a:ext cx="5562600" cy="533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6EDC1-2736-DB46-8DDC-0CA2BA5A0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19" y="2210985"/>
            <a:ext cx="4397216" cy="31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4727C99-226A-484A-AE29-4E79CE2EC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1057275"/>
                <a:ext cx="8430988" cy="4176713"/>
              </a:xfrm>
            </p:spPr>
            <p:txBody>
              <a:bodyPr/>
              <a:lstStyle/>
              <a:p>
                <a:r>
                  <a:rPr lang="de-DE" dirty="0"/>
                  <a:t>n-dim </a:t>
                </a:r>
                <a:r>
                  <a:rPr lang="de-DE" dirty="0" err="1"/>
                  <a:t>Gaussian</a:t>
                </a:r>
                <a:r>
                  <a:rPr lang="de-DE" dirty="0"/>
                  <a:t> in normal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br>
                  <a:rPr lang="de-DE" dirty="0"/>
                </a:b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b="1" dirty="0" err="1"/>
                  <a:t>mean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b="1" dirty="0" err="1"/>
                  <a:t>covariance</a:t>
                </a:r>
                <a:r>
                  <a:rPr lang="de-DE" b="1" dirty="0"/>
                  <a:t> </a:t>
                </a:r>
                <a:r>
                  <a:rPr lang="de-DE" b="1" dirty="0" err="1"/>
                  <a:t>matrix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4727C99-226A-484A-AE29-4E79CE2EC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057275"/>
                <a:ext cx="8430988" cy="4176713"/>
              </a:xfrm>
              <a:blipFill>
                <a:blip r:embed="rId3"/>
                <a:stretch>
                  <a:fillRect l="-2105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32D128-1747-CC4F-A7AE-7B63500C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FF659E-E05E-784B-9F69-9377B5E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91678-1737-F242-852D-4E6CD59D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11CA86A-6438-3A4C-B5E4-8B3CC56D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n-dim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(also „Normal </a:t>
            </a:r>
            <a:r>
              <a:rPr lang="de-DE" dirty="0" err="1"/>
              <a:t>distribution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6621F8-8385-044D-B926-2CAE299368C2}"/>
              </a:ext>
            </a:extLst>
          </p:cNvPr>
          <p:cNvSpPr txBox="1"/>
          <p:nvPr/>
        </p:nvSpPr>
        <p:spPr>
          <a:xfrm>
            <a:off x="1838034" y="3338623"/>
            <a:ext cx="181460" cy="5869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i="1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4225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691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3" y="1237320"/>
            <a:ext cx="4772380" cy="4140460"/>
          </a:xfrm>
        </p:spPr>
        <p:txBody>
          <a:bodyPr>
            <a:normAutofit fontScale="70000" lnSpcReduction="20000"/>
          </a:bodyPr>
          <a:lstStyle/>
          <a:p>
            <a:r>
              <a:rPr lang="en-GB" noProof="0" dirty="0"/>
              <a:t>Single observations are too specific</a:t>
            </a:r>
          </a:p>
          <a:p>
            <a:pPr lvl="1"/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 cm) </a:t>
            </a:r>
            <a:r>
              <a:rPr lang="en-GB" dirty="0"/>
              <a:t>?</a:t>
            </a:r>
          </a:p>
          <a:p>
            <a:pPr lvl="1"/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83.81 cm) </a:t>
            </a:r>
            <a:r>
              <a:rPr lang="en-GB" dirty="0"/>
              <a:t>?</a:t>
            </a:r>
          </a:p>
          <a:p>
            <a:r>
              <a:rPr lang="en-GB" noProof="0" dirty="0"/>
              <a:t>Assumption:</a:t>
            </a:r>
          </a:p>
          <a:p>
            <a:pPr lvl="1"/>
            <a:r>
              <a:rPr lang="en-GB" noProof="0" dirty="0"/>
              <a:t>Attribute values follow a normal distribution </a:t>
            </a:r>
            <a:br>
              <a:rPr lang="en-GB" noProof="0" dirty="0"/>
            </a:br>
            <a:r>
              <a:rPr lang="en-GB" noProof="0" dirty="0"/>
              <a:t>(in each class).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r>
              <a:rPr lang="en-GB" noProof="0" dirty="0"/>
              <a:t>Maximum-likelihood estimate of parameters:</a:t>
            </a:r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1747" y="2917507"/>
            <a:ext cx="2040227" cy="840093"/>
            <a:chOff x="3707904" y="1988840"/>
            <a:chExt cx="2664296" cy="1080120"/>
          </a:xfrm>
        </p:grpSpPr>
        <p:sp>
          <p:nvSpPr>
            <p:cNvPr id="7" name="Rounded Rectangle 6"/>
            <p:cNvSpPr/>
            <p:nvPr/>
          </p:nvSpPr>
          <p:spPr>
            <a:xfrm>
              <a:off x="3707904" y="1988840"/>
              <a:ext cx="2664296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70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3843789" y="2098787"/>
            <a:ext cx="2392689" cy="860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33440" imgH="482400" progId="Equation.3">
                    <p:embed/>
                  </p:oleObj>
                </mc:Choice>
                <mc:Fallback>
                  <p:oleObj name="Equation" r:id="rId2" imgW="1333440" imgH="482400" progId="Equation.3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3789" y="2098787"/>
                          <a:ext cx="2392689" cy="860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471767" y="4057633"/>
          <a:ext cx="1800200" cy="140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1143000" progId="Equation.3">
                  <p:embed/>
                </p:oleObj>
              </mc:Choice>
              <mc:Fallback>
                <p:oleObj name="Equation" r:id="rId4" imgW="1460160" imgH="11430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67" y="4057633"/>
                        <a:ext cx="1800200" cy="1400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232F1A-B070-2141-BC0E-C0AD4FAEDA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76387A-8FA6-CA43-AC7D-102F6D4E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57</a:t>
            </a:fld>
            <a:endParaRPr lang="en-US" noProof="0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2E7E0F9C-C885-99C9-D30B-7F849CB3E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95032"/>
              </p:ext>
            </p:extLst>
          </p:nvPr>
        </p:nvGraphicFramePr>
        <p:xfrm>
          <a:off x="5984539" y="311920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44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Modelling Distribution for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" y="769143"/>
            <a:ext cx="8243887" cy="4176713"/>
          </a:xfrm>
        </p:spPr>
        <p:txBody>
          <a:bodyPr/>
          <a:lstStyle/>
          <a:p>
            <a:r>
              <a:rPr lang="en-GB" noProof="0" dirty="0"/>
              <a:t>Learning the parameters for height</a:t>
            </a:r>
          </a:p>
        </p:txBody>
      </p:sp>
      <p:pic>
        <p:nvPicPr>
          <p:cNvPr id="1026" name="Picture 2" descr="C:\Documents and Settings\Thomas\My Documents\Dropbox\Teaching\Data Mining and Machine Learning\data\weight_height\distrib-height-f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1" y="1256368"/>
            <a:ext cx="7317365" cy="411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59CDFE-F4F3-AA4C-80E0-A5676CFCDF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21CEF6-B235-E042-8B45-01CA8140C9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3769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Modelling Distribution for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684000"/>
            <a:ext cx="8243887" cy="4176713"/>
          </a:xfrm>
        </p:spPr>
        <p:txBody>
          <a:bodyPr/>
          <a:lstStyle/>
          <a:p>
            <a:r>
              <a:rPr lang="en-GB" noProof="0" dirty="0"/>
              <a:t>Learning the parameters for weight</a:t>
            </a:r>
          </a:p>
          <a:p>
            <a:endParaRPr lang="en-GB" noProof="0" dirty="0"/>
          </a:p>
        </p:txBody>
      </p:sp>
      <p:pic>
        <p:nvPicPr>
          <p:cNvPr id="2050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1" y="1108678"/>
            <a:ext cx="7316949" cy="411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7829A-0E25-0248-BCEA-03BF533A89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9B9F20-30D3-3E42-A3E5-1A44DFCC1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247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1931D8-A99B-634F-8821-6DE0ED1E2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Atomic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elementary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a singleton, e.g. {3}</a:t>
                </a:r>
              </a:p>
              <a:p>
                <a:r>
                  <a:rPr lang="de-DE" dirty="0"/>
                  <a:t>Non-</a:t>
                </a:r>
                <a:r>
                  <a:rPr lang="de-DE" dirty="0" err="1"/>
                  <a:t>atomic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endParaRPr lang="de-DE" dirty="0"/>
              </a:p>
              <a:p>
                <a:pPr lvl="1"/>
                <a:r>
                  <a:rPr lang="de-DE" dirty="0"/>
                  <a:t>E.g. </a:t>
                </a:r>
                <a:r>
                  <a:rPr lang="de-DE" dirty="0" err="1"/>
                  <a:t>seeing</a:t>
                </a:r>
                <a:r>
                  <a:rPr lang="de-DE" dirty="0"/>
                  <a:t> an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{2,4,6}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1931D8-A99B-634F-8821-6DE0ED1E2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246E35-0DC4-984C-BC17-0A3F0A93E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29.4.2024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89D47C-7065-D74C-9C5E-04E021F22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3E8B8-2192-FE40-A76C-B26C12A4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68D7CA-4851-754F-B5C2-7A983DC1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Atomic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atomic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82D22E-A738-2342-8F8C-3408FDA25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68" y="1156012"/>
            <a:ext cx="2335750" cy="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Making Use of the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80" y="997293"/>
            <a:ext cx="3780420" cy="4139593"/>
          </a:xfrm>
        </p:spPr>
        <p:txBody>
          <a:bodyPr>
            <a:normAutofit fontScale="92500" lnSpcReduction="20000"/>
          </a:bodyPr>
          <a:lstStyle/>
          <a:p>
            <a:r>
              <a:rPr lang="en-GB" noProof="0" dirty="0"/>
              <a:t>Still: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 |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 = 0</a:t>
            </a:r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r>
              <a:rPr lang="en-GB" noProof="0" dirty="0"/>
              <a:t>Solution:</a:t>
            </a:r>
          </a:p>
          <a:p>
            <a:pPr lvl="1"/>
            <a:r>
              <a:rPr lang="en-GB" noProof="0" dirty="0"/>
              <a:t>Assume a weight „around“ the actual value.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</a:t>
            </a:r>
            <a:r>
              <a:rPr lang="en-GB" noProof="0" dirty="0">
                <a:latin typeface="Cambria Math"/>
                <a:ea typeface="Cambria Math"/>
                <a:cs typeface="Times New Roman" panose="02020603050405020304" pitchFamily="18" charset="0"/>
              </a:rPr>
              <a:t> ± </a:t>
            </a:r>
            <a:r>
              <a:rPr lang="en-GB" noProof="0" dirty="0" err="1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</a:t>
            </a:r>
            <a:endParaRPr lang="en-GB" noProof="0" dirty="0"/>
          </a:p>
          <a:p>
            <a:r>
              <a:rPr lang="en-GB" noProof="0" dirty="0"/>
              <a:t>Implementation:</a:t>
            </a:r>
          </a:p>
          <a:p>
            <a:pPr lvl="1"/>
            <a:r>
              <a:rPr lang="en-GB" noProof="0" dirty="0"/>
              <a:t>Use value of density function</a:t>
            </a:r>
          </a:p>
          <a:p>
            <a:pPr lvl="1"/>
            <a:endParaRPr lang="en-GB" noProof="0" dirty="0"/>
          </a:p>
        </p:txBody>
      </p:sp>
      <p:pic>
        <p:nvPicPr>
          <p:cNvPr id="4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45" y="1057300"/>
            <a:ext cx="3627462" cy="204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6439443" y="1657367"/>
            <a:ext cx="0" cy="13201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45" y="3397560"/>
            <a:ext cx="3627462" cy="204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6372758" y="3785836"/>
            <a:ext cx="152400" cy="1531938"/>
          </a:xfrm>
          <a:custGeom>
            <a:avLst/>
            <a:gdLst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106680 w 182880"/>
              <a:gd name="connsiteY3" fmla="*/ 1493520 h 1493520"/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59055 w 182880"/>
              <a:gd name="connsiteY3" fmla="*/ 666750 h 1493520"/>
              <a:gd name="connsiteX4" fmla="*/ 106680 w 182880"/>
              <a:gd name="connsiteY4" fmla="*/ 1493520 h 1493520"/>
              <a:gd name="connsiteX0" fmla="*/ 238125 w 314325"/>
              <a:gd name="connsiteY0" fmla="*/ 1493520 h 1493520"/>
              <a:gd name="connsiteX1" fmla="*/ 314325 w 314325"/>
              <a:gd name="connsiteY1" fmla="*/ 411480 h 1493520"/>
              <a:gd name="connsiteX2" fmla="*/ 131445 w 314325"/>
              <a:gd name="connsiteY2" fmla="*/ 0 h 1493520"/>
              <a:gd name="connsiteX3" fmla="*/ 0 w 314325"/>
              <a:gd name="connsiteY3" fmla="*/ 1457325 h 1493520"/>
              <a:gd name="connsiteX4" fmla="*/ 238125 w 314325"/>
              <a:gd name="connsiteY4" fmla="*/ 1493520 h 1493520"/>
              <a:gd name="connsiteX0" fmla="*/ 297180 w 373380"/>
              <a:gd name="connsiteY0" fmla="*/ 1798320 h 1798320"/>
              <a:gd name="connsiteX1" fmla="*/ 373380 w 373380"/>
              <a:gd name="connsiteY1" fmla="*/ 716280 h 1798320"/>
              <a:gd name="connsiteX2" fmla="*/ 0 w 373380"/>
              <a:gd name="connsiteY2" fmla="*/ 0 h 1798320"/>
              <a:gd name="connsiteX3" fmla="*/ 59055 w 373380"/>
              <a:gd name="connsiteY3" fmla="*/ 1762125 h 1798320"/>
              <a:gd name="connsiteX4" fmla="*/ 297180 w 373380"/>
              <a:gd name="connsiteY4" fmla="*/ 1798320 h 1798320"/>
              <a:gd name="connsiteX0" fmla="*/ 240030 w 316230"/>
              <a:gd name="connsiteY0" fmla="*/ 1874520 h 1874520"/>
              <a:gd name="connsiteX1" fmla="*/ 316230 w 316230"/>
              <a:gd name="connsiteY1" fmla="*/ 792480 h 1874520"/>
              <a:gd name="connsiteX2" fmla="*/ 0 w 316230"/>
              <a:gd name="connsiteY2" fmla="*/ 0 h 1874520"/>
              <a:gd name="connsiteX3" fmla="*/ 1905 w 316230"/>
              <a:gd name="connsiteY3" fmla="*/ 1838325 h 1874520"/>
              <a:gd name="connsiteX4" fmla="*/ 240030 w 3162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0 w 240030"/>
              <a:gd name="connsiteY2" fmla="*/ 0 h 1874520"/>
              <a:gd name="connsiteX3" fmla="*/ 1905 w 240030"/>
              <a:gd name="connsiteY3" fmla="*/ 1838325 h 1874520"/>
              <a:gd name="connsiteX4" fmla="*/ 240030 w 2400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173356 w 240030"/>
              <a:gd name="connsiteY2" fmla="*/ 638175 h 1874520"/>
              <a:gd name="connsiteX3" fmla="*/ 0 w 240030"/>
              <a:gd name="connsiteY3" fmla="*/ 0 h 1874520"/>
              <a:gd name="connsiteX4" fmla="*/ 1905 w 240030"/>
              <a:gd name="connsiteY4" fmla="*/ 1838325 h 1874520"/>
              <a:gd name="connsiteX5" fmla="*/ 240030 w 240030"/>
              <a:gd name="connsiteY5" fmla="*/ 1874520 h 1874520"/>
              <a:gd name="connsiteX0" fmla="*/ 182880 w 182880"/>
              <a:gd name="connsiteY0" fmla="*/ 1836420 h 1838325"/>
              <a:gd name="connsiteX1" fmla="*/ 163830 w 182880"/>
              <a:gd name="connsiteY1" fmla="*/ 773430 h 1838325"/>
              <a:gd name="connsiteX2" fmla="*/ 173356 w 182880"/>
              <a:gd name="connsiteY2" fmla="*/ 638175 h 1838325"/>
              <a:gd name="connsiteX3" fmla="*/ 0 w 182880"/>
              <a:gd name="connsiteY3" fmla="*/ 0 h 1838325"/>
              <a:gd name="connsiteX4" fmla="*/ 1905 w 182880"/>
              <a:gd name="connsiteY4" fmla="*/ 1838325 h 1838325"/>
              <a:gd name="connsiteX5" fmla="*/ 182880 w 182880"/>
              <a:gd name="connsiteY5" fmla="*/ 1836420 h 1838325"/>
              <a:gd name="connsiteX0" fmla="*/ 182880 w 182880"/>
              <a:gd name="connsiteY0" fmla="*/ 1836420 h 1838325"/>
              <a:gd name="connsiteX1" fmla="*/ 173356 w 182880"/>
              <a:gd name="connsiteY1" fmla="*/ 638175 h 1838325"/>
              <a:gd name="connsiteX2" fmla="*/ 0 w 182880"/>
              <a:gd name="connsiteY2" fmla="*/ 0 h 1838325"/>
              <a:gd name="connsiteX3" fmla="*/ 1905 w 182880"/>
              <a:gd name="connsiteY3" fmla="*/ 1838325 h 1838325"/>
              <a:gd name="connsiteX4" fmla="*/ 182880 w 182880"/>
              <a:gd name="connsiteY4" fmla="*/ 1836420 h 1838325"/>
              <a:gd name="connsiteX0" fmla="*/ 182880 w 182880"/>
              <a:gd name="connsiteY0" fmla="*/ 1836420 h 1838325"/>
              <a:gd name="connsiteX1" fmla="*/ 179750 w 182880"/>
              <a:gd name="connsiteY1" fmla="*/ 587020 h 1838325"/>
              <a:gd name="connsiteX2" fmla="*/ 0 w 182880"/>
              <a:gd name="connsiteY2" fmla="*/ 0 h 1838325"/>
              <a:gd name="connsiteX3" fmla="*/ 1905 w 182880"/>
              <a:gd name="connsiteY3" fmla="*/ 1838325 h 1838325"/>
              <a:gd name="connsiteX4" fmla="*/ 182880 w 182880"/>
              <a:gd name="connsiteY4" fmla="*/ 183642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" h="1838325">
                <a:moveTo>
                  <a:pt x="182880" y="1836420"/>
                </a:moveTo>
                <a:cubicBezTo>
                  <a:pt x="179705" y="1437005"/>
                  <a:pt x="182925" y="986435"/>
                  <a:pt x="179750" y="587020"/>
                </a:cubicBezTo>
                <a:lnTo>
                  <a:pt x="0" y="0"/>
                </a:lnTo>
                <a:lnTo>
                  <a:pt x="1905" y="1838325"/>
                </a:lnTo>
                <a:lnTo>
                  <a:pt x="182880" y="183642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10" name="Freeform 9"/>
          <p:cNvSpPr/>
          <p:nvPr/>
        </p:nvSpPr>
        <p:spPr>
          <a:xfrm>
            <a:off x="6372200" y="4865336"/>
            <a:ext cx="151577" cy="452438"/>
          </a:xfrm>
          <a:custGeom>
            <a:avLst/>
            <a:gdLst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106680 w 182880"/>
              <a:gd name="connsiteY3" fmla="*/ 1493520 h 1493520"/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59055 w 182880"/>
              <a:gd name="connsiteY3" fmla="*/ 666750 h 1493520"/>
              <a:gd name="connsiteX4" fmla="*/ 106680 w 182880"/>
              <a:gd name="connsiteY4" fmla="*/ 1493520 h 1493520"/>
              <a:gd name="connsiteX0" fmla="*/ 238125 w 314325"/>
              <a:gd name="connsiteY0" fmla="*/ 1493520 h 1493520"/>
              <a:gd name="connsiteX1" fmla="*/ 314325 w 314325"/>
              <a:gd name="connsiteY1" fmla="*/ 411480 h 1493520"/>
              <a:gd name="connsiteX2" fmla="*/ 131445 w 314325"/>
              <a:gd name="connsiteY2" fmla="*/ 0 h 1493520"/>
              <a:gd name="connsiteX3" fmla="*/ 0 w 314325"/>
              <a:gd name="connsiteY3" fmla="*/ 1457325 h 1493520"/>
              <a:gd name="connsiteX4" fmla="*/ 238125 w 314325"/>
              <a:gd name="connsiteY4" fmla="*/ 1493520 h 1493520"/>
              <a:gd name="connsiteX0" fmla="*/ 297180 w 373380"/>
              <a:gd name="connsiteY0" fmla="*/ 1798320 h 1798320"/>
              <a:gd name="connsiteX1" fmla="*/ 373380 w 373380"/>
              <a:gd name="connsiteY1" fmla="*/ 716280 h 1798320"/>
              <a:gd name="connsiteX2" fmla="*/ 0 w 373380"/>
              <a:gd name="connsiteY2" fmla="*/ 0 h 1798320"/>
              <a:gd name="connsiteX3" fmla="*/ 59055 w 373380"/>
              <a:gd name="connsiteY3" fmla="*/ 1762125 h 1798320"/>
              <a:gd name="connsiteX4" fmla="*/ 297180 w 373380"/>
              <a:gd name="connsiteY4" fmla="*/ 1798320 h 1798320"/>
              <a:gd name="connsiteX0" fmla="*/ 240030 w 316230"/>
              <a:gd name="connsiteY0" fmla="*/ 1874520 h 1874520"/>
              <a:gd name="connsiteX1" fmla="*/ 316230 w 316230"/>
              <a:gd name="connsiteY1" fmla="*/ 792480 h 1874520"/>
              <a:gd name="connsiteX2" fmla="*/ 0 w 316230"/>
              <a:gd name="connsiteY2" fmla="*/ 0 h 1874520"/>
              <a:gd name="connsiteX3" fmla="*/ 1905 w 316230"/>
              <a:gd name="connsiteY3" fmla="*/ 1838325 h 1874520"/>
              <a:gd name="connsiteX4" fmla="*/ 240030 w 3162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0 w 240030"/>
              <a:gd name="connsiteY2" fmla="*/ 0 h 1874520"/>
              <a:gd name="connsiteX3" fmla="*/ 1905 w 240030"/>
              <a:gd name="connsiteY3" fmla="*/ 1838325 h 1874520"/>
              <a:gd name="connsiteX4" fmla="*/ 240030 w 2400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173356 w 240030"/>
              <a:gd name="connsiteY2" fmla="*/ 638175 h 1874520"/>
              <a:gd name="connsiteX3" fmla="*/ 0 w 240030"/>
              <a:gd name="connsiteY3" fmla="*/ 0 h 1874520"/>
              <a:gd name="connsiteX4" fmla="*/ 1905 w 240030"/>
              <a:gd name="connsiteY4" fmla="*/ 1838325 h 1874520"/>
              <a:gd name="connsiteX5" fmla="*/ 240030 w 240030"/>
              <a:gd name="connsiteY5" fmla="*/ 1874520 h 1874520"/>
              <a:gd name="connsiteX0" fmla="*/ 182880 w 182880"/>
              <a:gd name="connsiteY0" fmla="*/ 1836420 h 1838325"/>
              <a:gd name="connsiteX1" fmla="*/ 163830 w 182880"/>
              <a:gd name="connsiteY1" fmla="*/ 773430 h 1838325"/>
              <a:gd name="connsiteX2" fmla="*/ 173356 w 182880"/>
              <a:gd name="connsiteY2" fmla="*/ 638175 h 1838325"/>
              <a:gd name="connsiteX3" fmla="*/ 0 w 182880"/>
              <a:gd name="connsiteY3" fmla="*/ 0 h 1838325"/>
              <a:gd name="connsiteX4" fmla="*/ 1905 w 182880"/>
              <a:gd name="connsiteY4" fmla="*/ 1838325 h 1838325"/>
              <a:gd name="connsiteX5" fmla="*/ 182880 w 182880"/>
              <a:gd name="connsiteY5" fmla="*/ 1836420 h 1838325"/>
              <a:gd name="connsiteX0" fmla="*/ 182880 w 182880"/>
              <a:gd name="connsiteY0" fmla="*/ 1836420 h 1838325"/>
              <a:gd name="connsiteX1" fmla="*/ 173356 w 182880"/>
              <a:gd name="connsiteY1" fmla="*/ 638175 h 1838325"/>
              <a:gd name="connsiteX2" fmla="*/ 0 w 182880"/>
              <a:gd name="connsiteY2" fmla="*/ 0 h 1838325"/>
              <a:gd name="connsiteX3" fmla="*/ 1905 w 182880"/>
              <a:gd name="connsiteY3" fmla="*/ 1838325 h 1838325"/>
              <a:gd name="connsiteX4" fmla="*/ 182880 w 182880"/>
              <a:gd name="connsiteY4" fmla="*/ 1836420 h 1838325"/>
              <a:gd name="connsiteX0" fmla="*/ 182880 w 183797"/>
              <a:gd name="connsiteY0" fmla="*/ 1836420 h 1838325"/>
              <a:gd name="connsiteX1" fmla="*/ 182881 w 183797"/>
              <a:gd name="connsiteY1" fmla="*/ 1295400 h 1838325"/>
              <a:gd name="connsiteX2" fmla="*/ 0 w 183797"/>
              <a:gd name="connsiteY2" fmla="*/ 0 h 1838325"/>
              <a:gd name="connsiteX3" fmla="*/ 1905 w 183797"/>
              <a:gd name="connsiteY3" fmla="*/ 1838325 h 1838325"/>
              <a:gd name="connsiteX4" fmla="*/ 182880 w 183797"/>
              <a:gd name="connsiteY4" fmla="*/ 1836420 h 1838325"/>
              <a:gd name="connsiteX0" fmla="*/ 180975 w 181892"/>
              <a:gd name="connsiteY0" fmla="*/ 541020 h 542925"/>
              <a:gd name="connsiteX1" fmla="*/ 180976 w 181892"/>
              <a:gd name="connsiteY1" fmla="*/ 0 h 542925"/>
              <a:gd name="connsiteX2" fmla="*/ 7620 w 181892"/>
              <a:gd name="connsiteY2" fmla="*/ 381000 h 542925"/>
              <a:gd name="connsiteX3" fmla="*/ 0 w 181892"/>
              <a:gd name="connsiteY3" fmla="*/ 542925 h 542925"/>
              <a:gd name="connsiteX4" fmla="*/ 180975 w 181892"/>
              <a:gd name="connsiteY4" fmla="*/ 54102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92" h="542925">
                <a:moveTo>
                  <a:pt x="180975" y="541020"/>
                </a:moveTo>
                <a:cubicBezTo>
                  <a:pt x="177800" y="141605"/>
                  <a:pt x="184151" y="399415"/>
                  <a:pt x="180976" y="0"/>
                </a:cubicBezTo>
                <a:lnTo>
                  <a:pt x="7620" y="381000"/>
                </a:lnTo>
                <a:lnTo>
                  <a:pt x="0" y="542925"/>
                </a:lnTo>
                <a:lnTo>
                  <a:pt x="180975" y="54102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445002" y="3997627"/>
            <a:ext cx="0" cy="13201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91647" y="1837387"/>
            <a:ext cx="2961513" cy="840093"/>
            <a:chOff x="3663582" y="1988840"/>
            <a:chExt cx="2708618" cy="1080120"/>
          </a:xfrm>
        </p:grpSpPr>
        <p:sp>
          <p:nvSpPr>
            <p:cNvPr id="14" name="Rounded Rectangle 13"/>
            <p:cNvSpPr/>
            <p:nvPr/>
          </p:nvSpPr>
          <p:spPr>
            <a:xfrm>
              <a:off x="3663582" y="1988840"/>
              <a:ext cx="270861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70"/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773347" y="2086721"/>
            <a:ext cx="2511960" cy="884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841400" imgH="495000" progId="Equation.3">
                    <p:embed/>
                  </p:oleObj>
                </mc:Choice>
                <mc:Fallback>
                  <p:oleObj name="Equation" r:id="rId3" imgW="1841400" imgH="4950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3347" y="2086721"/>
                          <a:ext cx="2511960" cy="884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B7512A-31F0-9540-8E91-5C81A3A6FF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5AEE901-E7C0-4848-9F90-6D5CE0678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27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noProof="0" dirty="0"/>
              <a:t>New data point:</a:t>
            </a:r>
          </a:p>
          <a:p>
            <a:pPr lvl="1"/>
            <a:r>
              <a:rPr lang="en-GB" noProof="0" dirty="0"/>
              <a:t>Weight: 67, Height: 155</a:t>
            </a:r>
          </a:p>
          <a:p>
            <a:r>
              <a:rPr lang="en-GB" noProof="0" dirty="0"/>
              <a:t>Parameters</a:t>
            </a:r>
          </a:p>
          <a:p>
            <a:pPr lvl="1"/>
            <a:r>
              <a:rPr lang="en-GB" noProof="0" dirty="0"/>
              <a:t>Weight:</a:t>
            </a:r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65.57</a:t>
            </a:r>
            <a:r>
              <a:rPr lang="en-GB" noProof="0" dirty="0"/>
              <a:t>		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2.22</a:t>
            </a:r>
            <a:endParaRPr lang="en-GB" noProof="0" dirty="0"/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71.57 </a:t>
            </a:r>
            <a:r>
              <a:rPr lang="en-GB" noProof="0" dirty="0"/>
              <a:t>		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2.02 </a:t>
            </a:r>
            <a:endParaRPr lang="en-GB" noProof="0" dirty="0"/>
          </a:p>
          <a:p>
            <a:pPr lvl="1"/>
            <a:r>
              <a:rPr lang="en-GB" noProof="0" dirty="0"/>
              <a:t>Height:</a:t>
            </a:r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123.29</a:t>
            </a:r>
            <a:r>
              <a:rPr lang="en-GB" noProof="0" dirty="0"/>
              <a:t>		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13.89</a:t>
            </a:r>
            <a:endParaRPr lang="en-GB" noProof="0" dirty="0"/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161.64 </a:t>
            </a:r>
            <a:r>
              <a:rPr lang="en-GB" noProof="0" dirty="0"/>
              <a:t>		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10.90 </a:t>
            </a:r>
            <a:endParaRPr lang="en-GB" i="1" noProof="0" dirty="0">
              <a:latin typeface="Cambria Math"/>
              <a:ea typeface="Cambria Math"/>
            </a:endParaRPr>
          </a:p>
          <a:p>
            <a:r>
              <a:rPr lang="en-GB" noProof="0" dirty="0"/>
              <a:t>Priors:</a:t>
            </a:r>
          </a:p>
          <a:p>
            <a:pPr lvl="2"/>
            <a:endParaRPr lang="en-GB" noProof="0" dirty="0"/>
          </a:p>
          <a:p>
            <a:pPr lvl="2"/>
            <a:endParaRPr lang="en-GB" noProof="0" dirty="0"/>
          </a:p>
          <a:p>
            <a:pPr marL="761970" lvl="2" indent="0">
              <a:buNone/>
            </a:pPr>
            <a:r>
              <a:rPr lang="en-GB" noProof="0" dirty="0"/>
              <a:t> </a:t>
            </a:r>
          </a:p>
          <a:p>
            <a:pPr lvl="1"/>
            <a:endParaRPr lang="en-GB" noProof="0" dirty="0"/>
          </a:p>
        </p:txBody>
      </p:sp>
      <p:sp>
        <p:nvSpPr>
          <p:cNvPr id="6" name="Rounded Rectangle 5"/>
          <p:cNvSpPr/>
          <p:nvPr/>
        </p:nvSpPr>
        <p:spPr>
          <a:xfrm rot="20856056">
            <a:off x="3800649" y="4350334"/>
            <a:ext cx="1680187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Do the priors make sense?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832139" y="457234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124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115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121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98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67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170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155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167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158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175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143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145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51687" y="4357667"/>
          <a:ext cx="1232958" cy="103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812520" progId="Equation.3">
                  <p:embed/>
                </p:oleObj>
              </mc:Choice>
              <mc:Fallback>
                <p:oleObj name="Equation" r:id="rId2" imgW="965160" imgH="81252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687" y="4357667"/>
                        <a:ext cx="1232958" cy="1033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CC0F8A-0E47-B547-B416-35DCAA13E1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CA64AD-1C9F-BA47-88BE-647B8C959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930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3900433" cy="4380487"/>
          </a:xfrm>
        </p:spPr>
        <p:txBody>
          <a:bodyPr>
            <a:normAutofit fontScale="92500" lnSpcReduction="10000"/>
          </a:bodyPr>
          <a:lstStyle/>
          <a:p>
            <a:r>
              <a:rPr lang="en-GB" sz="2000" noProof="0" dirty="0"/>
              <a:t>Class „Female“:</a:t>
            </a:r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155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 = 0.0021</a:t>
            </a:r>
            <a:endParaRPr lang="en-GB" sz="1667" noProof="0" dirty="0"/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 = 0.1459</a:t>
            </a:r>
            <a:endParaRPr lang="en-GB" sz="1667" noProof="0" dirty="0"/>
          </a:p>
          <a:p>
            <a:pPr lvl="1"/>
            <a:r>
              <a:rPr lang="en-GB" sz="1667" noProof="0" dirty="0"/>
              <a:t>With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0.00012</a:t>
            </a:r>
            <a:endParaRPr lang="en-GB" sz="1667" noProof="0" dirty="0"/>
          </a:p>
          <a:p>
            <a:pPr lvl="1"/>
            <a:r>
              <a:rPr lang="en-GB" sz="1667" noProof="0" dirty="0"/>
              <a:t>Without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0.00031</a:t>
            </a:r>
            <a:endParaRPr lang="en-GB" sz="1667" noProof="0" dirty="0"/>
          </a:p>
          <a:p>
            <a:r>
              <a:rPr lang="en-GB" sz="2000" noProof="0" dirty="0"/>
              <a:t>Class „Male“:</a:t>
            </a:r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155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 ) = 0.0304</a:t>
            </a:r>
            <a:endParaRPr lang="en-GB" sz="1667" noProof="0" dirty="0"/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 ) = 0.0223</a:t>
            </a:r>
            <a:endParaRPr lang="en-GB" sz="1667" noProof="0" dirty="0"/>
          </a:p>
          <a:p>
            <a:pPr lvl="1"/>
            <a:r>
              <a:rPr lang="en-GB" sz="1667" noProof="0" dirty="0"/>
              <a:t>With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0.00041</a:t>
            </a:r>
            <a:endParaRPr lang="en-GB" sz="1667" noProof="0" dirty="0"/>
          </a:p>
          <a:p>
            <a:pPr lvl="1"/>
            <a:r>
              <a:rPr lang="en-GB" sz="1667" noProof="0" dirty="0"/>
              <a:t>Without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0.00068</a:t>
            </a:r>
            <a:endParaRPr lang="en-GB" sz="1667" noProof="0" dirty="0"/>
          </a:p>
        </p:txBody>
      </p:sp>
      <p:pic>
        <p:nvPicPr>
          <p:cNvPr id="4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36207"/>
            <a:ext cx="3267422" cy="183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ocuments and Settings\Thomas\My Documents\Dropbox\Teaching\Data Mining and Machine Learning\data\weight_height\distrib-height-f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96447"/>
            <a:ext cx="3273788" cy="184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565751" y="1196213"/>
            <a:ext cx="0" cy="168018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32273" y="3356453"/>
            <a:ext cx="0" cy="168018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48668C-E425-CD4D-AAB7-32097674D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83BFE7-35BB-1E46-B946-B69AD4AB15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68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20CA67-3F22-B74B-97D6-C03E6B4D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specific</a:t>
            </a:r>
            <a:r>
              <a:rPr lang="de-DE" dirty="0"/>
              <a:t> `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´:</a:t>
            </a:r>
            <a:br>
              <a:rPr lang="de-DE" dirty="0"/>
            </a:b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Naive </a:t>
            </a:r>
            <a:r>
              <a:rPr lang="de-DE" dirty="0" err="1"/>
              <a:t>Bayes</a:t>
            </a:r>
            <a:endParaRPr lang="de-DE" dirty="0"/>
          </a:p>
          <a:p>
            <a:r>
              <a:rPr lang="de-DE" dirty="0"/>
              <a:t>`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‘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random</a:t>
            </a:r>
            <a:r>
              <a:rPr lang="de-DE" dirty="0"/>
              <a:t> variables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endParaRPr lang="de-DE" dirty="0"/>
          </a:p>
          <a:p>
            <a:r>
              <a:rPr lang="de-DE" dirty="0"/>
              <a:t>`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´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endParaRPr lang="de-DE" dirty="0"/>
          </a:p>
          <a:p>
            <a:pPr lvl="1"/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32F5BE-A884-DD4B-A055-34FB05C2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 `</a:t>
            </a:r>
            <a:r>
              <a:rPr lang="de-DE" dirty="0" err="1"/>
              <a:t>Graphical</a:t>
            </a:r>
            <a:r>
              <a:rPr lang="de-DE" dirty="0"/>
              <a:t> Models´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A6CC1-DA24-8C44-88B6-CDE1D907B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63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CF5218-40B2-054F-8FBE-77E702A3BF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4D98D95-B9E4-2F7B-7DEA-D4D359547873}"/>
              </a:ext>
            </a:extLst>
          </p:cNvPr>
          <p:cNvSpPr/>
          <p:nvPr/>
        </p:nvSpPr>
        <p:spPr>
          <a:xfrm>
            <a:off x="4253023" y="4072270"/>
            <a:ext cx="4639457" cy="13078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Probabilistic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 Learning – </a:t>
            </a:r>
          </a:p>
          <a:p>
            <a:pPr algn="ctr"/>
            <a:r>
              <a:rPr lang="de-DE" sz="1600" dirty="0" err="1"/>
              <a:t>Lecture</a:t>
            </a:r>
            <a:r>
              <a:rPr lang="de-DE" sz="1600" dirty="0"/>
              <a:t> in </a:t>
            </a:r>
            <a:r>
              <a:rPr lang="de-DE" sz="1600" dirty="0" err="1"/>
              <a:t>winter</a:t>
            </a:r>
            <a:r>
              <a:rPr lang="de-DE" sz="1600" dirty="0"/>
              <a:t> </a:t>
            </a:r>
            <a:r>
              <a:rPr lang="de-DE" sz="1600" dirty="0" err="1"/>
              <a:t>terms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063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00DB9-3EB2-6A7D-A995-CDF204D2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Diagrams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 Schneider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FF8834-917D-575A-D5B6-24A3916D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at </a:t>
            </a:r>
            <a:r>
              <a:rPr lang="de-DE" dirty="0" err="1"/>
              <a:t>Analytic</a:t>
            </a:r>
            <a:r>
              <a:rPr lang="de-DE" dirty="0"/>
              <a:t> Computing:</a:t>
            </a:r>
            <a:br>
              <a:rPr lang="de-DE" dirty="0"/>
            </a:b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0D74F2-4D58-E217-5822-1E8506BAE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64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1728F-2137-28BA-4EAE-7C65FB3393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03BE9D-E639-017C-3794-AF65C916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1894680"/>
            <a:ext cx="8832257" cy="2188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DCF97E-418C-A4B9-7547-3606DB4C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99" y="4370388"/>
            <a:ext cx="3352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00BA8E75-ED1C-D840-AB66-E97FDAFFBB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240" b="12240"/>
          <a:stretch>
            <a:fillRect/>
          </a:stretch>
        </p:blipFill>
        <p:spPr/>
      </p:pic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IPVS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noProof="0" dirty="0" err="1"/>
              <a:t>Universitätsstraße</a:t>
            </a:r>
            <a:r>
              <a:rPr lang="en-GB" noProof="0" dirty="0"/>
              <a:t> 32, 50569 Stuttgart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noProof="0" dirty="0"/>
              <a:t>Steffen Staab	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832914" y="3000220"/>
            <a:ext cx="1844872" cy="216000"/>
          </a:xfrm>
        </p:spPr>
        <p:txBody>
          <a:bodyPr/>
          <a:lstStyle/>
          <a:p>
            <a:r>
              <a:rPr lang="en-GB" noProof="0" dirty="0"/>
              <a:t>To be defined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</p:nvPr>
        </p:nvSpPr>
        <p:spPr>
          <a:xfrm>
            <a:off x="2556000" y="3249157"/>
            <a:ext cx="3476938" cy="231135"/>
          </a:xfrm>
        </p:spPr>
        <p:txBody>
          <a:bodyPr/>
          <a:lstStyle/>
          <a:p>
            <a:r>
              <a:rPr lang="en-GB" noProof="0" dirty="0" err="1"/>
              <a:t>ipvs.uni-stuttgart.de</a:t>
            </a:r>
            <a:r>
              <a:rPr lang="en-GB" noProof="0" dirty="0"/>
              <a:t>/departments/ac/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Analytic Computing, IPVS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noProof="0" dirty="0" err="1"/>
              <a:t>Steffen.staab@ipvs.uni-stuttgart.de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C9BC3C0-C1E7-434A-98ED-DFD30D08D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4" y="947363"/>
            <a:ext cx="2247900" cy="317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6EDF1DE-D09B-0A4F-AF36-432D39DD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9E5D29-8425-AC41-B858-5B7A1C7CE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F6DC84-37FC-B34D-9ACF-299677369B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1257115-2E9E-8545-AE55-79EA81EF4199}"/>
                  </a:ext>
                </a:extLst>
              </p:cNvPr>
              <p:cNvSpPr txBox="1"/>
              <p:nvPr/>
            </p:nvSpPr>
            <p:spPr>
              <a:xfrm>
                <a:off x="555914" y="862445"/>
                <a:ext cx="7912677" cy="5013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 				</a:t>
                </a:r>
                <a:r>
                  <a:rPr lang="de-DE" sz="2000" dirty="0" err="1"/>
                  <a:t>denotes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specific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probability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an </a:t>
                </a:r>
                <a:r>
                  <a:rPr lang="de-DE" sz="2000" dirty="0" err="1"/>
                  <a:t>event</a:t>
                </a:r>
                <a:endParaRPr lang="de-DE" sz="2000" dirty="0"/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 	     </a:t>
                </a:r>
                <a:r>
                  <a:rPr lang="de-DE" sz="2000" dirty="0" err="1"/>
                  <a:t>denotes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probability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distribution</a:t>
                </a:r>
                <a:r>
                  <a:rPr lang="de-DE" sz="2000" dirty="0"/>
                  <a:t> (</a:t>
                </a:r>
                <a:r>
                  <a:rPr lang="de-DE" sz="2000" dirty="0" err="1"/>
                  <a:t>function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2000" dirty="0"/>
                  <a:t>)</a:t>
                </a:r>
              </a:p>
              <a:p>
                <a:pPr marL="536004" lvl="1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dice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example</a:t>
                </a:r>
                <a:r>
                  <a:rPr lang="de-DE" sz="2000" dirty="0"/>
                  <a:t>, 	     </a:t>
                </a:r>
                <a:r>
                  <a:rPr lang="de-DE" sz="2000" dirty="0" err="1"/>
                  <a:t>describes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distribution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6 </a:t>
                </a:r>
                <a:r>
                  <a:rPr lang="de-DE" sz="2000" dirty="0" err="1"/>
                  <a:t>possible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atomic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events</a:t>
                </a:r>
                <a:endParaRPr lang="de-DE" sz="2000" dirty="0"/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Implementation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discrete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random</a:t>
                </a:r>
                <a:r>
                  <a:rPr lang="de-DE" sz="2000" dirty="0"/>
                  <a:t> variables</a:t>
                </a:r>
                <a:br>
                  <a:rPr lang="de-DE" sz="2000" dirty="0"/>
                </a:br>
                <a:r>
                  <a:rPr lang="de-DE" sz="2000" dirty="0" err="1"/>
                  <a:t>as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array</a:t>
                </a:r>
                <a:r>
                  <a:rPr lang="de-DE" sz="2000" dirty="0"/>
                  <a:t>:</a:t>
                </a:r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Non-</a:t>
                </a:r>
                <a:r>
                  <a:rPr lang="de-DE" sz="2000" dirty="0" err="1"/>
                  <a:t>atomic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events</a:t>
                </a:r>
                <a:r>
                  <a:rPr lang="de-DE" sz="2000" dirty="0"/>
                  <a:t>				</a:t>
                </a:r>
                <a:br>
                  <a:rPr lang="de-DE" sz="2000" dirty="0"/>
                </a:br>
                <a:r>
                  <a:rPr lang="de-DE" sz="2000" dirty="0" err="1"/>
                  <a:t>have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probability</a:t>
                </a:r>
                <a:br>
                  <a:rPr lang="de-DE" sz="2000" dirty="0"/>
                </a:br>
                <a:r>
                  <a:rPr lang="de-DE" sz="2000" dirty="0" err="1"/>
                  <a:t>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shorthand</a:t>
                </a:r>
                <a:r>
                  <a:rPr lang="de-DE" sz="2000" dirty="0"/>
                  <a:t> </a:t>
                </a:r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We</a:t>
                </a:r>
                <a:r>
                  <a:rPr lang="de-DE" sz="2000" dirty="0"/>
                  <a:t> also </a:t>
                </a:r>
                <a:r>
                  <a:rPr lang="de-DE" sz="2000" dirty="0" err="1"/>
                  <a:t>write</a:t>
                </a:r>
                <a:r>
                  <a:rPr lang="de-DE" sz="2000" dirty="0"/>
                  <a:t> </a:t>
                </a:r>
                <a:br>
                  <a:rPr lang="de-DE" sz="2000" dirty="0"/>
                </a:br>
                <a:r>
                  <a:rPr lang="de-DE" sz="2000" dirty="0"/>
                  <a:t>   </a:t>
                </a:r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1257115-2E9E-8545-AE55-79EA81EF4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14" y="862445"/>
                <a:ext cx="7912677" cy="5013552"/>
              </a:xfrm>
              <a:prstGeom prst="rect">
                <a:avLst/>
              </a:prstGeom>
              <a:blipFill>
                <a:blip r:embed="rId4"/>
                <a:stretch>
                  <a:fillRect l="-1763" t="-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752E1DD4-F816-F64C-8C7E-4B353DD46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3" y="1360172"/>
            <a:ext cx="711200" cy="3175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BDDC53-3DBA-CB4F-96BE-912B9A6E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580" y="1834690"/>
            <a:ext cx="711200" cy="317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F11887-7FA4-B148-B0E3-EE89ED0F9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310" y="2761448"/>
            <a:ext cx="1669735" cy="5661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025BC4A-1BBC-D649-956B-8FD4A3E36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2768" y="3498850"/>
            <a:ext cx="2222500" cy="317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A66CC79-4711-E941-8157-1C64BF9A1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7280" y="3900828"/>
            <a:ext cx="2006600" cy="317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628349-824C-4C44-B142-2F9B7BADB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8718" y="4250472"/>
            <a:ext cx="1130300" cy="3175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58A8E0-C834-134D-BD18-5F1F77BF79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9602" y="4691962"/>
            <a:ext cx="4305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Implemented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br>
                  <a:rPr lang="de-DE" dirty="0"/>
                </a:b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0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B1CB469-E11A-B14B-9BF0-9C995255912C}"/>
              </a:ext>
            </a:extLst>
          </p:cNvPr>
          <p:cNvSpPr/>
          <p:nvPr/>
        </p:nvSpPr>
        <p:spPr>
          <a:xfrm>
            <a:off x="4675910" y="3197687"/>
            <a:ext cx="208973" cy="2024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Definitions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Joint </a:t>
                </a:r>
                <a:r>
                  <a:rPr lang="de-DE" dirty="0" err="1"/>
                  <a:t>distribution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Marginal </a:t>
                </a:r>
                <a:r>
                  <a:rPr lang="de-DE" dirty="0" err="1"/>
                  <a:t>distribution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6C6F50-157C-1D49-A264-8E3D2564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7" y="3084945"/>
            <a:ext cx="2721264" cy="320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E2D0BE-EC17-8A48-A278-AF287BA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2698750"/>
            <a:ext cx="1079500" cy="3175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CF4DEE8-9F1C-E747-B583-D7E00F95D8B2}"/>
              </a:ext>
            </a:extLst>
          </p:cNvPr>
          <p:cNvSpPr/>
          <p:nvPr/>
        </p:nvSpPr>
        <p:spPr>
          <a:xfrm rot="16200000">
            <a:off x="7300914" y="1549545"/>
            <a:ext cx="452005" cy="246004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872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0EFB6397-019E-436B-9476-4C008D05D295}" vid="{A94A177C-4CEF-4D8D-A0D7-DEC6C78438E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Uni_Stuttgart</Template>
  <TotalTime>0</TotalTime>
  <Words>6315</Words>
  <Application>Microsoft Macintosh PowerPoint</Application>
  <PresentationFormat>On-screen Show (16:10)</PresentationFormat>
  <Paragraphs>1648</Paragraphs>
  <Slides>65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Symbol</vt:lpstr>
      <vt:lpstr>Times New Roman</vt:lpstr>
      <vt:lpstr>Wingdings</vt:lpstr>
      <vt:lpstr>Uni_Stuttgart</vt:lpstr>
      <vt:lpstr>Equation</vt:lpstr>
      <vt:lpstr>PowerPoint Presentation</vt:lpstr>
      <vt:lpstr>Intermezzo: Discrete Probabilistic Reasoning </vt:lpstr>
      <vt:lpstr>Inference</vt:lpstr>
      <vt:lpstr>Sources of uncertainty</vt:lpstr>
      <vt:lpstr>Probabilities and Random Variables  </vt:lpstr>
      <vt:lpstr>Atomic and non-atomic events</vt:lpstr>
      <vt:lpstr>Notation</vt:lpstr>
      <vt:lpstr>Joint distributions</vt:lpstr>
      <vt:lpstr>Joint distributions of two discrete random variable</vt:lpstr>
      <vt:lpstr>Joint distributions</vt:lpstr>
      <vt:lpstr>Joint distributions</vt:lpstr>
      <vt:lpstr>Visualizing specific conditional events</vt:lpstr>
      <vt:lpstr>Reason for Bayes’ Theorem</vt:lpstr>
      <vt:lpstr>Can I infer something about the second,  by knowing about the first?</vt:lpstr>
      <vt:lpstr>Bayes‘ Theorem</vt:lpstr>
      <vt:lpstr>Probability theory for dealing with uncertainty</vt:lpstr>
      <vt:lpstr>Fair or manipulated?</vt:lpstr>
      <vt:lpstr>D=HHTHT</vt:lpstr>
      <vt:lpstr>D=HHTHT</vt:lpstr>
      <vt:lpstr>D=HHHHH</vt:lpstr>
      <vt:lpstr>D=HHHHH</vt:lpstr>
      <vt:lpstr>D=HHHHHHHHHH</vt:lpstr>
      <vt:lpstr>https://xkcd.com/1132/</vt:lpstr>
      <vt:lpstr>Joint Distributions for Three Random Variables </vt:lpstr>
      <vt:lpstr>n Random Variables </vt:lpstr>
      <vt:lpstr>Naïve Bayes </vt:lpstr>
      <vt:lpstr>Bayes’ Classifier</vt:lpstr>
      <vt:lpstr>Non-naïve Bayes</vt:lpstr>
      <vt:lpstr>Resolving the Probabilities with all Dependencies</vt:lpstr>
      <vt:lpstr>Naïve Bayes Assumption</vt:lpstr>
      <vt:lpstr>Simplifying Probabilities with Naïve Bayes Assumption</vt:lpstr>
      <vt:lpstr>Example of Naive Bayes</vt:lpstr>
      <vt:lpstr>Estimating probabilities</vt:lpstr>
      <vt:lpstr>Estimating probabilities</vt:lpstr>
      <vt:lpstr>Smoothing for Naive Bayes</vt:lpstr>
      <vt:lpstr>Estimating probabilities using smoothing</vt:lpstr>
      <vt:lpstr>Example: Classification</vt:lpstr>
      <vt:lpstr>Example: Classification</vt:lpstr>
      <vt:lpstr>Implementation Detail</vt:lpstr>
      <vt:lpstr>Naive Bayes for Text Classification </vt:lpstr>
      <vt:lpstr>Why is Text Different?</vt:lpstr>
      <vt:lpstr>Multinomial Naive Bayes</vt:lpstr>
      <vt:lpstr>Estimating Probabilities</vt:lpstr>
      <vt:lpstr>Classification Function </vt:lpstr>
      <vt:lpstr>Example</vt:lpstr>
      <vt:lpstr>Example</vt:lpstr>
      <vt:lpstr>Example</vt:lpstr>
      <vt:lpstr>Example</vt:lpstr>
      <vt:lpstr>Intermezzo: Continuous Probabilistic Reasoning </vt:lpstr>
      <vt:lpstr>Numeric values</vt:lpstr>
      <vt:lpstr>Distributions over continuous domains</vt:lpstr>
      <vt:lpstr>Uniform continuous distribution over [0,1]</vt:lpstr>
      <vt:lpstr>Numeric values</vt:lpstr>
      <vt:lpstr>1-dim Gaussian distribution (also „Normal distribution“)</vt:lpstr>
      <vt:lpstr>n-dim Gaussian distribution (also „Normal distribution“)</vt:lpstr>
      <vt:lpstr>Numeric Values </vt:lpstr>
      <vt:lpstr>Numeric values</vt:lpstr>
      <vt:lpstr>Modelling Distribution for Numeric Data</vt:lpstr>
      <vt:lpstr>Modelling Distribution for Numeric Data</vt:lpstr>
      <vt:lpstr>Making Use of the Distributions</vt:lpstr>
      <vt:lpstr>Example</vt:lpstr>
      <vt:lpstr>Example</vt:lpstr>
      <vt:lpstr>Conclusion: `Graphical Models´</vt:lpstr>
      <vt:lpstr>Current research at Analytic Computing: Predicting functions with Bayesian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Staab</dc:creator>
  <cp:lastModifiedBy/>
  <cp:revision>1</cp:revision>
  <dcterms:created xsi:type="dcterms:W3CDTF">2020-03-21T06:54:15Z</dcterms:created>
  <dcterms:modified xsi:type="dcterms:W3CDTF">2024-04-28T08:15:49Z</dcterms:modified>
</cp:coreProperties>
</file>